
<file path=[Content_Types].xml><?xml version="1.0" encoding="utf-8"?>
<Types xmlns="http://schemas.openxmlformats.org/package/2006/content-types">
  <Default Extension="xml" ContentType="application/xml"/>
  <Default Extension="JPG" ContentType="image/pn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3" r:id="rId1"/>
    <p:sldMasterId id="2147483648" r:id="rId2"/>
  </p:sldMasterIdLst>
  <p:notesMasterIdLst>
    <p:notesMasterId r:id="rId60"/>
  </p:notesMasterIdLst>
  <p:handoutMasterIdLst>
    <p:handoutMasterId r:id="rId61"/>
  </p:handoutMasterIdLst>
  <p:sldIdLst>
    <p:sldId id="256" r:id="rId3"/>
    <p:sldId id="306" r:id="rId4"/>
    <p:sldId id="307" r:id="rId5"/>
    <p:sldId id="308" r:id="rId6"/>
    <p:sldId id="309" r:id="rId7"/>
    <p:sldId id="257" r:id="rId8"/>
    <p:sldId id="310" r:id="rId9"/>
    <p:sldId id="311" r:id="rId10"/>
    <p:sldId id="312" r:id="rId11"/>
    <p:sldId id="313" r:id="rId12"/>
    <p:sldId id="314" r:id="rId13"/>
    <p:sldId id="315" r:id="rId14"/>
    <p:sldId id="258" r:id="rId15"/>
    <p:sldId id="259" r:id="rId16"/>
    <p:sldId id="260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275" r:id="rId38"/>
    <p:sldId id="323" r:id="rId39"/>
    <p:sldId id="324" r:id="rId40"/>
    <p:sldId id="325" r:id="rId41"/>
    <p:sldId id="326" r:id="rId42"/>
    <p:sldId id="327" r:id="rId43"/>
    <p:sldId id="316" r:id="rId44"/>
    <p:sldId id="276" r:id="rId45"/>
    <p:sldId id="317" r:id="rId46"/>
    <p:sldId id="318" r:id="rId47"/>
    <p:sldId id="319" r:id="rId48"/>
    <p:sldId id="285" r:id="rId49"/>
    <p:sldId id="286" r:id="rId50"/>
    <p:sldId id="287" r:id="rId51"/>
    <p:sldId id="288" r:id="rId52"/>
    <p:sldId id="298" r:id="rId53"/>
    <p:sldId id="299" r:id="rId54"/>
    <p:sldId id="300" r:id="rId55"/>
    <p:sldId id="302" r:id="rId56"/>
    <p:sldId id="303" r:id="rId57"/>
    <p:sldId id="304" r:id="rId58"/>
    <p:sldId id="305" r:id="rId5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ED13B"/>
    <a:srgbClr val="CC3300"/>
    <a:srgbClr val="FF3300"/>
    <a:srgbClr val="CCCCFF"/>
    <a:srgbClr val="99CCFF"/>
    <a:srgbClr val="9999FF"/>
    <a:srgbClr val="6699FF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4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Relationship Id="rId2" Type="http://schemas.openxmlformats.org/officeDocument/2006/relationships/image" Target="../media/image3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1FFE3-4A8B-1948-AA73-A5586C766C57}" type="datetimeFigureOut">
              <a:rPr lang="en-US" smtClean="0"/>
              <a:t>1/12/14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532F1-7A49-1243-8821-7651947AC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71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D82B53F4-9EE5-DB40-90BC-1934EB3354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502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charset="0"/>
        <a:cs typeface="Arial" pitchFamily="-65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Arial" pitchFamily="-65" charset="0"/>
        <a:cs typeface="Arial" pitchFamily="-65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Arial" pitchFamily="-65" charset="0"/>
        <a:cs typeface="Arial" pitchFamily="-65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Arial" pitchFamily="-65" charset="0"/>
        <a:cs typeface="Arial" pitchFamily="-65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Arial" pitchFamily="-65" charset="0"/>
        <a:cs typeface="Arial" pitchFamily="-65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CDB62B8F-51F5-6C4D-A466-817006E246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6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A15074C3-28B5-FB46-96EE-15F8DBFCD7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42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274638"/>
            <a:ext cx="2063750" cy="59626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38850" cy="59626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8A0B9395-5BFC-004D-9383-8B4E2F56B6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40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51300" cy="4637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00200"/>
            <a:ext cx="4051300" cy="4637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823BF203-187E-3143-B1FF-2F8868E4A2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4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55000" cy="2241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94150"/>
            <a:ext cx="8255000" cy="22431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8AD2E7F5-0D49-C04E-A91B-5A08F74F1E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4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18F25-4B45-CF42-BD48-1886AEE953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7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FB6B55-3486-7643-8303-6E5BFC8449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5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761A69-2273-4648-808B-EBBE05ADED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77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447800"/>
            <a:ext cx="43053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447800"/>
            <a:ext cx="43053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BF3FE-F0B8-F249-BEBF-CCB9B9D5AA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96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9D7D4-743D-434B-AD4D-F0DC029183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0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8F7789-D1F7-4F4E-A2AB-8548597042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9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9FF87144-A1C4-A743-BC37-8C2BB1B2E5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33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9F0A4-4085-8641-B179-5FCAA6A651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08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59E6A-1E9A-CD42-A20F-C6AF819B06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893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A875A-BA4B-1244-BF9B-91208BD46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78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2C9EC-F4C4-1640-A50D-22D57E9CA3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445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22860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74638"/>
            <a:ext cx="6705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2EE7C4-75AF-0946-94F2-09D8DF2C55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237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447800"/>
            <a:ext cx="4305300" cy="467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447800"/>
            <a:ext cx="4305300" cy="2262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862388"/>
            <a:ext cx="4305300" cy="2263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0FA5-E564-F54F-AC65-244B4B038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3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447800"/>
            <a:ext cx="4305300" cy="467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447800"/>
            <a:ext cx="4305300" cy="22621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862388"/>
            <a:ext cx="4305300" cy="2263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21E7D-9F66-FD44-BB7D-406F398F50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959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944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447800"/>
            <a:ext cx="4305300" cy="467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447800"/>
            <a:ext cx="4305300" cy="467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CC15E-1023-5D4C-BC52-216C29B933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4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05886058-A4A5-2641-B45D-6FB98BB25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45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51300" cy="4637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00200"/>
            <a:ext cx="4051300" cy="4637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019D123C-CDE8-2646-AA52-4FE2DD7A1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45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EE8295A9-EAF5-BA40-9B8C-831693E887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04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7C867A1B-4A75-9542-A4DD-87ACAD34A8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52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65AF752B-AC02-3B4D-9DC8-8B0C316A02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5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F253FF72-B81B-954F-A3DF-270D6C401F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1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Slide </a:t>
            </a:r>
            <a:fld id="{ED19D4B0-CBED-8347-81BE-A4F91E6BAC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2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524000"/>
            <a:ext cx="8458200" cy="463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4680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30480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2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 dirty="0"/>
          </a:p>
        </p:txBody>
      </p:sp>
      <p:sp>
        <p:nvSpPr>
          <p:cNvPr id="28468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2"/>
                </a:solidFill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Slide </a:t>
            </a:r>
            <a:fld id="{E63F1EA2-87FB-3040-A6AA-F8E2B12E7AA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Freeform 1"/>
          <p:cNvSpPr/>
          <p:nvPr userDrawn="1"/>
        </p:nvSpPr>
        <p:spPr>
          <a:xfrm>
            <a:off x="152400" y="152400"/>
            <a:ext cx="8924637" cy="6315363"/>
          </a:xfrm>
          <a:custGeom>
            <a:avLst/>
            <a:gdLst>
              <a:gd name="connsiteX0" fmla="*/ 8820728 w 8924637"/>
              <a:gd name="connsiteY0" fmla="*/ 34636 h 6315363"/>
              <a:gd name="connsiteX1" fmla="*/ 8890000 w 8924637"/>
              <a:gd name="connsiteY1" fmla="*/ 473363 h 6315363"/>
              <a:gd name="connsiteX2" fmla="*/ 8739909 w 8924637"/>
              <a:gd name="connsiteY2" fmla="*/ 1027545 h 6315363"/>
              <a:gd name="connsiteX3" fmla="*/ 8924637 w 8924637"/>
              <a:gd name="connsiteY3" fmla="*/ 1789545 h 6315363"/>
              <a:gd name="connsiteX4" fmla="*/ 8739909 w 8924637"/>
              <a:gd name="connsiteY4" fmla="*/ 2643909 h 6315363"/>
              <a:gd name="connsiteX5" fmla="*/ 8913091 w 8924637"/>
              <a:gd name="connsiteY5" fmla="*/ 3452090 h 6315363"/>
              <a:gd name="connsiteX6" fmla="*/ 8739909 w 8924637"/>
              <a:gd name="connsiteY6" fmla="*/ 4052454 h 6315363"/>
              <a:gd name="connsiteX7" fmla="*/ 8878455 w 8924637"/>
              <a:gd name="connsiteY7" fmla="*/ 4675909 h 6315363"/>
              <a:gd name="connsiteX8" fmla="*/ 8693728 w 8924637"/>
              <a:gd name="connsiteY8" fmla="*/ 5253181 h 6315363"/>
              <a:gd name="connsiteX9" fmla="*/ 8924637 w 8924637"/>
              <a:gd name="connsiteY9" fmla="*/ 5865090 h 6315363"/>
              <a:gd name="connsiteX10" fmla="*/ 8774546 w 8924637"/>
              <a:gd name="connsiteY10" fmla="*/ 6315363 h 6315363"/>
              <a:gd name="connsiteX11" fmla="*/ 7677728 w 8924637"/>
              <a:gd name="connsiteY11" fmla="*/ 6234545 h 6315363"/>
              <a:gd name="connsiteX12" fmla="*/ 6627091 w 8924637"/>
              <a:gd name="connsiteY12" fmla="*/ 6269181 h 6315363"/>
              <a:gd name="connsiteX13" fmla="*/ 5738091 w 8924637"/>
              <a:gd name="connsiteY13" fmla="*/ 6211454 h 6315363"/>
              <a:gd name="connsiteX14" fmla="*/ 5622637 w 8924637"/>
              <a:gd name="connsiteY14" fmla="*/ 6211454 h 6315363"/>
              <a:gd name="connsiteX15" fmla="*/ 4641273 w 8924637"/>
              <a:gd name="connsiteY15" fmla="*/ 6280727 h 6315363"/>
              <a:gd name="connsiteX16" fmla="*/ 3532909 w 8924637"/>
              <a:gd name="connsiteY16" fmla="*/ 6234545 h 6315363"/>
              <a:gd name="connsiteX17" fmla="*/ 2297546 w 8924637"/>
              <a:gd name="connsiteY17" fmla="*/ 6303818 h 6315363"/>
              <a:gd name="connsiteX18" fmla="*/ 1270000 w 8924637"/>
              <a:gd name="connsiteY18" fmla="*/ 6234545 h 6315363"/>
              <a:gd name="connsiteX19" fmla="*/ 334819 w 8924637"/>
              <a:gd name="connsiteY19" fmla="*/ 6315363 h 6315363"/>
              <a:gd name="connsiteX20" fmla="*/ 34637 w 8924637"/>
              <a:gd name="connsiteY20" fmla="*/ 6176818 h 6315363"/>
              <a:gd name="connsiteX21" fmla="*/ 92364 w 8924637"/>
              <a:gd name="connsiteY21" fmla="*/ 5645727 h 6315363"/>
              <a:gd name="connsiteX22" fmla="*/ 0 w 8924637"/>
              <a:gd name="connsiteY22" fmla="*/ 5103090 h 6315363"/>
              <a:gd name="connsiteX23" fmla="*/ 80819 w 8924637"/>
              <a:gd name="connsiteY23" fmla="*/ 4352636 h 6315363"/>
              <a:gd name="connsiteX24" fmla="*/ 11546 w 8924637"/>
              <a:gd name="connsiteY24" fmla="*/ 3821545 h 6315363"/>
              <a:gd name="connsiteX25" fmla="*/ 92364 w 8924637"/>
              <a:gd name="connsiteY25" fmla="*/ 3128818 h 6315363"/>
              <a:gd name="connsiteX26" fmla="*/ 11546 w 8924637"/>
              <a:gd name="connsiteY26" fmla="*/ 2516909 h 6315363"/>
              <a:gd name="connsiteX27" fmla="*/ 92364 w 8924637"/>
              <a:gd name="connsiteY27" fmla="*/ 1893454 h 6315363"/>
              <a:gd name="connsiteX28" fmla="*/ 23091 w 8924637"/>
              <a:gd name="connsiteY28" fmla="*/ 1223818 h 6315363"/>
              <a:gd name="connsiteX29" fmla="*/ 115455 w 8924637"/>
              <a:gd name="connsiteY29" fmla="*/ 785090 h 6315363"/>
              <a:gd name="connsiteX30" fmla="*/ 46182 w 8924637"/>
              <a:gd name="connsiteY30" fmla="*/ 277090 h 6315363"/>
              <a:gd name="connsiteX31" fmla="*/ 57728 w 8924637"/>
              <a:gd name="connsiteY31" fmla="*/ 46181 h 6315363"/>
              <a:gd name="connsiteX32" fmla="*/ 565728 w 8924637"/>
              <a:gd name="connsiteY32" fmla="*/ 11545 h 6315363"/>
              <a:gd name="connsiteX33" fmla="*/ 1500909 w 8924637"/>
              <a:gd name="connsiteY33" fmla="*/ 34636 h 6315363"/>
              <a:gd name="connsiteX34" fmla="*/ 2262909 w 8924637"/>
              <a:gd name="connsiteY34" fmla="*/ 0 h 6315363"/>
              <a:gd name="connsiteX35" fmla="*/ 3140364 w 8924637"/>
              <a:gd name="connsiteY35" fmla="*/ 46181 h 6315363"/>
              <a:gd name="connsiteX36" fmla="*/ 3913909 w 8924637"/>
              <a:gd name="connsiteY36" fmla="*/ 11545 h 6315363"/>
              <a:gd name="connsiteX37" fmla="*/ 4502728 w 8924637"/>
              <a:gd name="connsiteY37" fmla="*/ 69272 h 631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924637" h="6315363">
                <a:moveTo>
                  <a:pt x="8820728" y="34636"/>
                </a:moveTo>
                <a:lnTo>
                  <a:pt x="8890000" y="473363"/>
                </a:lnTo>
                <a:lnTo>
                  <a:pt x="8739909" y="1027545"/>
                </a:lnTo>
                <a:lnTo>
                  <a:pt x="8924637" y="1789545"/>
                </a:lnTo>
                <a:lnTo>
                  <a:pt x="8739909" y="2643909"/>
                </a:lnTo>
                <a:lnTo>
                  <a:pt x="8913091" y="3452090"/>
                </a:lnTo>
                <a:lnTo>
                  <a:pt x="8739909" y="4052454"/>
                </a:lnTo>
                <a:lnTo>
                  <a:pt x="8878455" y="4675909"/>
                </a:lnTo>
                <a:lnTo>
                  <a:pt x="8693728" y="5253181"/>
                </a:lnTo>
                <a:lnTo>
                  <a:pt x="8924637" y="5865090"/>
                </a:lnTo>
                <a:lnTo>
                  <a:pt x="8774546" y="6315363"/>
                </a:lnTo>
                <a:lnTo>
                  <a:pt x="7677728" y="6234545"/>
                </a:lnTo>
                <a:lnTo>
                  <a:pt x="6627091" y="6269181"/>
                </a:lnTo>
                <a:lnTo>
                  <a:pt x="5738091" y="6211454"/>
                </a:lnTo>
                <a:lnTo>
                  <a:pt x="5622637" y="6211454"/>
                </a:lnTo>
                <a:lnTo>
                  <a:pt x="4641273" y="6280727"/>
                </a:lnTo>
                <a:lnTo>
                  <a:pt x="3532909" y="6234545"/>
                </a:lnTo>
                <a:lnTo>
                  <a:pt x="2297546" y="6303818"/>
                </a:lnTo>
                <a:lnTo>
                  <a:pt x="1270000" y="6234545"/>
                </a:lnTo>
                <a:lnTo>
                  <a:pt x="334819" y="6315363"/>
                </a:lnTo>
                <a:lnTo>
                  <a:pt x="34637" y="6176818"/>
                </a:lnTo>
                <a:lnTo>
                  <a:pt x="92364" y="5645727"/>
                </a:lnTo>
                <a:lnTo>
                  <a:pt x="0" y="5103090"/>
                </a:lnTo>
                <a:lnTo>
                  <a:pt x="80819" y="4352636"/>
                </a:lnTo>
                <a:lnTo>
                  <a:pt x="11546" y="3821545"/>
                </a:lnTo>
                <a:lnTo>
                  <a:pt x="92364" y="3128818"/>
                </a:lnTo>
                <a:lnTo>
                  <a:pt x="11546" y="2516909"/>
                </a:lnTo>
                <a:lnTo>
                  <a:pt x="92364" y="1893454"/>
                </a:lnTo>
                <a:lnTo>
                  <a:pt x="23091" y="1223818"/>
                </a:lnTo>
                <a:lnTo>
                  <a:pt x="115455" y="785090"/>
                </a:lnTo>
                <a:lnTo>
                  <a:pt x="46182" y="277090"/>
                </a:lnTo>
                <a:lnTo>
                  <a:pt x="57728" y="46181"/>
                </a:lnTo>
                <a:lnTo>
                  <a:pt x="565728" y="11545"/>
                </a:lnTo>
                <a:lnTo>
                  <a:pt x="1500909" y="34636"/>
                </a:lnTo>
                <a:lnTo>
                  <a:pt x="2262909" y="0"/>
                </a:lnTo>
                <a:lnTo>
                  <a:pt x="3140364" y="46181"/>
                </a:lnTo>
                <a:lnTo>
                  <a:pt x="3913909" y="11545"/>
                </a:lnTo>
                <a:lnTo>
                  <a:pt x="4502728" y="69272"/>
                </a:lnTo>
              </a:path>
            </a:pathLst>
          </a:custGeom>
          <a:ln w="38100" cmpd="sng">
            <a:solidFill>
              <a:schemeClr val="bg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0769090455598644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505286" cy="399473"/>
          </a:xfrm>
          <a:prstGeom prst="rect">
            <a:avLst/>
          </a:prstGeom>
        </p:spPr>
      </p:pic>
      <p:sp>
        <p:nvSpPr>
          <p:cNvPr id="13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6453188"/>
            <a:ext cx="2133600" cy="26828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/>
          <a:ea typeface="ＭＳ Ｐゴシック" charset="0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003366"/>
          </a:solidFill>
          <a:latin typeface="Times New Roman"/>
          <a:ea typeface="+mn-ea"/>
          <a:cs typeface="Times New Roman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003366"/>
          </a:solidFill>
          <a:latin typeface="Times New Roman"/>
          <a:ea typeface="+mn-ea"/>
          <a:cs typeface="Times New Roman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3366"/>
          </a:solidFill>
          <a:latin typeface="Times New Roman"/>
          <a:ea typeface="+mn-ea"/>
          <a:cs typeface="Times New Roman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3366"/>
          </a:solidFill>
          <a:latin typeface="Times New Roman"/>
          <a:ea typeface="+mn-ea"/>
          <a:cs typeface="Times New Roman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3366"/>
          </a:solidFill>
          <a:latin typeface="Times New Roman"/>
          <a:ea typeface="+mn-ea"/>
          <a:cs typeface="Times New Roman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74638"/>
            <a:ext cx="9144000" cy="944562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447800"/>
            <a:ext cx="87630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charset="0"/>
              </a:defRPr>
            </a:lvl1pPr>
          </a:lstStyle>
          <a:p>
            <a:pPr>
              <a:defRPr/>
            </a:pPr>
            <a:fld id="{2D98C3A7-68BC-8249-ABEA-8F22ADEE90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367" name="Line 7"/>
          <p:cNvSpPr>
            <a:spLocks noChangeShapeType="1"/>
          </p:cNvSpPr>
          <p:nvPr userDrawn="1"/>
        </p:nvSpPr>
        <p:spPr bwMode="auto">
          <a:xfrm>
            <a:off x="0" y="6248400"/>
            <a:ext cx="9144000" cy="0"/>
          </a:xfrm>
          <a:prstGeom prst="line">
            <a:avLst/>
          </a:prstGeom>
          <a:noFill/>
          <a:ln w="9525">
            <a:solidFill>
              <a:srgbClr val="CC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  <p:sldLayoutId id="2147484225" r:id="rId13"/>
    <p:sldLayoutId id="2147484226" r:id="rId14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ＭＳ Ｐゴシック" charset="0"/>
          <a:cs typeface="Arial" pitchFamily="-65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ＭＳ Ｐゴシック" charset="0"/>
          <a:cs typeface="Arial" pitchFamily="-65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ＭＳ Ｐゴシック" charset="0"/>
          <a:cs typeface="Arial" pitchFamily="-65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ＭＳ Ｐゴシック" charset="0"/>
          <a:cs typeface="Arial" pitchFamily="-65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Arial" pitchFamily="-65" charset="0"/>
          <a:cs typeface="Arial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Arial" pitchFamily="-65" charset="0"/>
          <a:cs typeface="Arial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Arial" pitchFamily="-65" charset="0"/>
          <a:cs typeface="Arial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 Black" pitchFamily="-65" charset="0"/>
          <a:ea typeface="Arial" pitchFamily="-65" charset="0"/>
          <a:cs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0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2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2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27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29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30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31.e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32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33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34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35.e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21.bin"/><Relationship Id="rId8" Type="http://schemas.openxmlformats.org/officeDocument/2006/relationships/image" Target="../media/image37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4" Type="http://schemas.openxmlformats.org/officeDocument/2006/relationships/image" Target="../media/image38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46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4" Type="http://schemas.openxmlformats.org/officeDocument/2006/relationships/image" Target="../media/image47.emf"/><Relationship Id="rId5" Type="http://schemas.openxmlformats.org/officeDocument/2006/relationships/oleObject" Target="../embeddings/oleObject25.bin"/><Relationship Id="rId6" Type="http://schemas.openxmlformats.org/officeDocument/2006/relationships/image" Target="../media/image48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49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438400"/>
            <a:ext cx="7772400" cy="18510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Arial" charset="0"/>
              </a:rPr>
              <a:t>Markov &amp; Gaussian Localization</a:t>
            </a:r>
            <a:br>
              <a:rPr lang="en-US" dirty="0" smtClean="0">
                <a:cs typeface="Arial" charset="0"/>
              </a:rPr>
            </a:br>
            <a:r>
              <a:rPr lang="en-US" dirty="0" smtClean="0">
                <a:cs typeface="Arial" charset="0"/>
              </a:rPr>
              <a:t>Chapter 7</a:t>
            </a:r>
            <a:endParaRPr lang="en-US" sz="3200" dirty="0">
              <a:cs typeface="Arial" charset="0"/>
            </a:endParaRPr>
          </a:p>
        </p:txBody>
      </p:sp>
      <p:sp>
        <p:nvSpPr>
          <p:cNvPr id="3174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smtClean="0">
                <a:solidFill>
                  <a:srgbClr val="808080"/>
                </a:solidFill>
              </a:rPr>
              <a:t>Markov and Gaussian Localization</a:t>
            </a:r>
            <a:endParaRPr lang="en-US" sz="1400" dirty="0">
              <a:solidFill>
                <a:srgbClr val="808080"/>
              </a:solidFill>
            </a:endParaRPr>
          </a:p>
        </p:txBody>
      </p:sp>
      <p:sp>
        <p:nvSpPr>
          <p:cNvPr id="317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1FBE6E8-89BB-0844-9A55-8426DD41E41E}" type="slidenum">
              <a:rPr lang="en-US" sz="1400">
                <a:solidFill>
                  <a:srgbClr val="808080"/>
                </a:solidFill>
              </a:rPr>
              <a:pPr eaLnBrk="1" hangingPunct="1"/>
              <a:t>1</a:t>
            </a:fld>
            <a:endParaRPr lang="en-US" sz="1400" dirty="0">
              <a:solidFill>
                <a:srgbClr val="80808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05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Passive vs. active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Passive</a:t>
            </a:r>
            <a:r>
              <a:rPr lang="en-US" dirty="0" smtClean="0"/>
              <a:t>: localization module </a:t>
            </a:r>
            <a:r>
              <a:rPr lang="en-US" u="sng" dirty="0" smtClean="0"/>
              <a:t>only observes</a:t>
            </a:r>
            <a:r>
              <a:rPr lang="en-US" dirty="0" smtClean="0"/>
              <a:t> the robot operating. Robot is controlled by other means (maybe randomly)</a:t>
            </a:r>
          </a:p>
          <a:p>
            <a:r>
              <a:rPr lang="en-US" u="sng" dirty="0" smtClean="0">
                <a:solidFill>
                  <a:srgbClr val="800000"/>
                </a:solidFill>
              </a:rPr>
              <a:t>Active</a:t>
            </a:r>
            <a:r>
              <a:rPr lang="en-US" dirty="0" smtClean="0">
                <a:solidFill>
                  <a:srgbClr val="800000"/>
                </a:solidFill>
              </a:rPr>
              <a:t>: such algorithms </a:t>
            </a:r>
            <a:r>
              <a:rPr lang="en-US" u="sng" dirty="0" smtClean="0">
                <a:solidFill>
                  <a:srgbClr val="800000"/>
                </a:solidFill>
              </a:rPr>
              <a:t>control</a:t>
            </a:r>
            <a:r>
              <a:rPr lang="en-US" dirty="0" smtClean="0">
                <a:solidFill>
                  <a:srgbClr val="800000"/>
                </a:solidFill>
              </a:rPr>
              <a:t> the robot to so as to </a:t>
            </a:r>
            <a:r>
              <a:rPr lang="en-US" u="sng" dirty="0" smtClean="0">
                <a:solidFill>
                  <a:srgbClr val="800000"/>
                </a:solidFill>
              </a:rPr>
              <a:t>minimize the localization error</a:t>
            </a:r>
            <a:r>
              <a:rPr lang="en-US" dirty="0" smtClean="0">
                <a:solidFill>
                  <a:srgbClr val="800000"/>
                </a:solidFill>
              </a:rPr>
              <a:t> and the costs arising from moving a poorly localized robot into a hazardous place.</a:t>
            </a:r>
          </a:p>
          <a:p>
            <a:r>
              <a:rPr lang="en-US" dirty="0" smtClean="0"/>
              <a:t>Active methods achieve </a:t>
            </a:r>
            <a:r>
              <a:rPr lang="en-US" u="sng" dirty="0" smtClean="0"/>
              <a:t>better results</a:t>
            </a:r>
            <a:r>
              <a:rPr lang="en-US" dirty="0" smtClean="0"/>
              <a:t> than passive methods.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11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vs. passive techniques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1219200"/>
            <a:ext cx="641884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43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robot vs. multi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458200" cy="3886200"/>
          </a:xfrm>
        </p:spPr>
        <p:txBody>
          <a:bodyPr/>
          <a:lstStyle/>
          <a:p>
            <a:r>
              <a:rPr lang="en-US" u="sng" dirty="0" smtClean="0"/>
              <a:t>Single robots</a:t>
            </a:r>
            <a:r>
              <a:rPr lang="en-US" dirty="0" smtClean="0"/>
              <a:t>: most common type, here all data is collected to a single platform.</a:t>
            </a:r>
          </a:p>
          <a:p>
            <a:r>
              <a:rPr lang="en-US" u="sng" dirty="0" smtClean="0">
                <a:solidFill>
                  <a:srgbClr val="800000"/>
                </a:solidFill>
              </a:rPr>
              <a:t>Multi-robot localization</a:t>
            </a:r>
            <a:r>
              <a:rPr lang="en-US" dirty="0" smtClean="0">
                <a:solidFill>
                  <a:srgbClr val="800000"/>
                </a:solidFill>
              </a:rPr>
              <a:t>: here robot can either work on their own or </a:t>
            </a:r>
            <a:r>
              <a:rPr lang="en-US" u="sng" dirty="0" smtClean="0">
                <a:solidFill>
                  <a:srgbClr val="800000"/>
                </a:solidFill>
              </a:rPr>
              <a:t>communicate with each other</a:t>
            </a:r>
            <a:r>
              <a:rPr lang="en-US" dirty="0" smtClean="0">
                <a:solidFill>
                  <a:srgbClr val="800000"/>
                </a:solidFill>
              </a:rPr>
              <a:t> to better the localization of all.</a:t>
            </a:r>
          </a:p>
          <a:p>
            <a:r>
              <a:rPr lang="en-US" dirty="0" smtClean="0"/>
              <a:t>In multi-robot localization, one robot’s </a:t>
            </a:r>
            <a:r>
              <a:rPr lang="en-US" u="sng" dirty="0" smtClean="0"/>
              <a:t>belief</a:t>
            </a:r>
            <a:r>
              <a:rPr lang="en-US" dirty="0" smtClean="0"/>
              <a:t> can be used to </a:t>
            </a:r>
            <a:r>
              <a:rPr lang="en-US" u="sng" dirty="0" smtClean="0"/>
              <a:t>bias another robot’s belief</a:t>
            </a:r>
            <a:r>
              <a:rPr lang="en-US" dirty="0" smtClean="0"/>
              <a:t> if </a:t>
            </a:r>
            <a:r>
              <a:rPr lang="en-US" dirty="0" smtClean="0">
                <a:solidFill>
                  <a:srgbClr val="FF0000"/>
                </a:solidFill>
              </a:rPr>
              <a:t>relative pose</a:t>
            </a:r>
            <a:r>
              <a:rPr lang="en-US" dirty="0" smtClean="0"/>
              <a:t> of the robots is known.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1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686800" cy="4419600"/>
          </a:xfrm>
        </p:spPr>
        <p:txBody>
          <a:bodyPr/>
          <a:lstStyle/>
          <a:p>
            <a:r>
              <a:rPr lang="en-US" dirty="0" smtClean="0"/>
              <a:t>Probabilistic localization algorithms are </a:t>
            </a:r>
            <a:r>
              <a:rPr lang="en-US" u="sng" dirty="0" smtClean="0"/>
              <a:t>variants of the Bayes filter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The straightforward </a:t>
            </a:r>
            <a:r>
              <a:rPr lang="en-US" u="sng" dirty="0" smtClean="0">
                <a:solidFill>
                  <a:srgbClr val="800000"/>
                </a:solidFill>
              </a:rPr>
              <a:t>application of the Bayes filter</a:t>
            </a:r>
            <a:r>
              <a:rPr lang="en-US" dirty="0" smtClean="0">
                <a:solidFill>
                  <a:srgbClr val="800000"/>
                </a:solidFill>
              </a:rPr>
              <a:t> to the localization problem is called the </a:t>
            </a:r>
            <a:r>
              <a:rPr lang="en-US" i="1" u="sng" dirty="0" smtClean="0">
                <a:solidFill>
                  <a:srgbClr val="800000"/>
                </a:solidFill>
              </a:rPr>
              <a:t>Markov localization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</a:p>
          <a:p>
            <a:r>
              <a:rPr lang="en-US" dirty="0"/>
              <a:t>Requires a map </a:t>
            </a:r>
            <a:r>
              <a:rPr lang="en-US" i="1" dirty="0"/>
              <a:t>m</a:t>
            </a:r>
            <a:r>
              <a:rPr lang="en-US" dirty="0"/>
              <a:t> as input</a:t>
            </a:r>
          </a:p>
          <a:p>
            <a:r>
              <a:rPr lang="en-US" dirty="0">
                <a:solidFill>
                  <a:srgbClr val="800000"/>
                </a:solidFill>
              </a:rPr>
              <a:t>The map plays a role in the </a:t>
            </a:r>
            <a:r>
              <a:rPr lang="en-US" u="sng" dirty="0">
                <a:solidFill>
                  <a:srgbClr val="800000"/>
                </a:solidFill>
              </a:rPr>
              <a:t>measurement model</a:t>
            </a:r>
          </a:p>
          <a:p>
            <a:r>
              <a:rPr lang="en-US" dirty="0"/>
              <a:t>It is often incorporated in the </a:t>
            </a:r>
            <a:r>
              <a:rPr lang="en-US" u="sng" dirty="0"/>
              <a:t>motion </a:t>
            </a:r>
            <a:r>
              <a:rPr lang="en-US" u="sng" dirty="0" smtClean="0"/>
              <a:t>model</a:t>
            </a:r>
          </a:p>
          <a:p>
            <a:r>
              <a:rPr lang="en-US" dirty="0" smtClean="0"/>
              <a:t>Markov localization can be used for </a:t>
            </a:r>
            <a:r>
              <a:rPr lang="en-US" u="sng" dirty="0" smtClean="0"/>
              <a:t>position tracking</a:t>
            </a:r>
            <a:r>
              <a:rPr lang="en-US" dirty="0" smtClean="0"/>
              <a:t>, </a:t>
            </a:r>
            <a:r>
              <a:rPr lang="en-US" u="sng" dirty="0" smtClean="0"/>
              <a:t>global localization</a:t>
            </a:r>
            <a:r>
              <a:rPr lang="en-US" dirty="0" smtClean="0"/>
              <a:t>, and </a:t>
            </a:r>
            <a:r>
              <a:rPr lang="en-US" u="sng" dirty="0" smtClean="0"/>
              <a:t>kidnapped</a:t>
            </a:r>
            <a:r>
              <a:rPr lang="en-US" dirty="0" smtClean="0"/>
              <a:t> robot problems.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47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 smtClean="0"/>
              <a:t>Markov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886200"/>
            <a:ext cx="8763000" cy="2209800"/>
          </a:xfrm>
        </p:spPr>
        <p:txBody>
          <a:bodyPr/>
          <a:lstStyle/>
          <a:p>
            <a:r>
              <a:rPr lang="en-US" dirty="0" smtClean="0"/>
              <a:t>Markov localization </a:t>
            </a:r>
            <a:r>
              <a:rPr lang="en-US" u="sng" dirty="0" smtClean="0"/>
              <a:t>transforms</a:t>
            </a:r>
            <a:r>
              <a:rPr lang="en-US" dirty="0" smtClean="0"/>
              <a:t> a probabilistic belief at </a:t>
            </a:r>
            <a:r>
              <a:rPr lang="en-US" u="sng" dirty="0" smtClean="0"/>
              <a:t>time </a:t>
            </a:r>
            <a:r>
              <a:rPr lang="en-US" i="1" u="sng" dirty="0" smtClean="0"/>
              <a:t>t</a:t>
            </a:r>
            <a:r>
              <a:rPr lang="en-US" u="sng" dirty="0" smtClean="0"/>
              <a:t>-1</a:t>
            </a:r>
            <a:r>
              <a:rPr lang="en-US" dirty="0" smtClean="0"/>
              <a:t> to a belief at </a:t>
            </a:r>
            <a:r>
              <a:rPr lang="en-US" u="sng" dirty="0" smtClean="0"/>
              <a:t>time </a:t>
            </a:r>
            <a:r>
              <a:rPr lang="en-US" i="1" dirty="0" smtClean="0"/>
              <a:t>t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The initial belief, </a:t>
            </a:r>
            <a:r>
              <a:rPr lang="en-US" i="1" dirty="0" err="1" smtClean="0">
                <a:solidFill>
                  <a:srgbClr val="800000"/>
                </a:solidFill>
              </a:rPr>
              <a:t>bel</a:t>
            </a:r>
            <a:r>
              <a:rPr lang="en-US" dirty="0" smtClean="0">
                <a:solidFill>
                  <a:srgbClr val="800000"/>
                </a:solidFill>
              </a:rPr>
              <a:t>(</a:t>
            </a:r>
            <a:r>
              <a:rPr lang="en-US" i="1" dirty="0" smtClean="0">
                <a:solidFill>
                  <a:srgbClr val="800000"/>
                </a:solidFill>
              </a:rPr>
              <a:t>x</a:t>
            </a:r>
            <a:r>
              <a:rPr lang="en-US" i="1" baseline="-25000" dirty="0" smtClean="0">
                <a:solidFill>
                  <a:srgbClr val="800000"/>
                </a:solidFill>
              </a:rPr>
              <a:t>0</a:t>
            </a:r>
            <a:r>
              <a:rPr lang="en-US" dirty="0" smtClean="0">
                <a:solidFill>
                  <a:srgbClr val="800000"/>
                </a:solidFill>
              </a:rPr>
              <a:t>) reflects the </a:t>
            </a:r>
            <a:r>
              <a:rPr lang="en-US" u="sng" dirty="0" smtClean="0">
                <a:solidFill>
                  <a:srgbClr val="800000"/>
                </a:solidFill>
              </a:rPr>
              <a:t>initial knowledge</a:t>
            </a:r>
            <a:r>
              <a:rPr lang="en-US" dirty="0" smtClean="0">
                <a:solidFill>
                  <a:srgbClr val="800000"/>
                </a:solidFill>
              </a:rPr>
              <a:t> of the robot’s pose. This is different according to type of localization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3000"/>
            <a:ext cx="7784315" cy="281299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83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i="1" dirty="0" err="1" smtClean="0"/>
              <a:t>bel</a:t>
            </a:r>
            <a:r>
              <a:rPr lang="en-US" dirty="0" smtClean="0"/>
              <a:t>(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0</a:t>
            </a:r>
            <a:r>
              <a:rPr lang="en-US" dirty="0" smtClean="0"/>
              <a:t>) is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458200" cy="1066800"/>
          </a:xfrm>
        </p:spPr>
        <p:txBody>
          <a:bodyPr/>
          <a:lstStyle/>
          <a:p>
            <a:r>
              <a:rPr lang="en-US" u="sng" dirty="0" smtClean="0"/>
              <a:t>Position tracking</a:t>
            </a:r>
            <a:r>
              <a:rPr lang="en-US" dirty="0" smtClean="0"/>
              <a:t>. If the initial pose is known, </a:t>
            </a:r>
            <a:r>
              <a:rPr lang="en-US" i="1" dirty="0" err="1" smtClean="0"/>
              <a:t>bel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i="1" baseline="-25000" dirty="0" smtClean="0"/>
              <a:t>0</a:t>
            </a:r>
            <a:r>
              <a:rPr lang="en-US" dirty="0" smtClean="0"/>
              <a:t>) is initialized by a </a:t>
            </a:r>
            <a:r>
              <a:rPr lang="en-US" u="sng" dirty="0" smtClean="0"/>
              <a:t>point-mass distribution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293233"/>
              </p:ext>
            </p:extLst>
          </p:nvPr>
        </p:nvGraphicFramePr>
        <p:xfrm>
          <a:off x="2590800" y="2667000"/>
          <a:ext cx="348748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0" name="Equation" r:id="rId3" imgW="1536700" imgH="469900" progId="Equation.3">
                  <p:embed/>
                </p:oleObj>
              </mc:Choice>
              <mc:Fallback>
                <p:oleObj name="Equation" r:id="rId3" imgW="15367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2667000"/>
                        <a:ext cx="3487485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28600" y="3886200"/>
            <a:ext cx="89154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800000"/>
                </a:solidFill>
              </a:rPr>
              <a:t>In practice the initial pose is known</a:t>
            </a:r>
            <a:r>
              <a:rPr lang="en-US" i="1" dirty="0" smtClean="0">
                <a:solidFill>
                  <a:srgbClr val="800000"/>
                </a:solidFill>
              </a:rPr>
              <a:t> </a:t>
            </a:r>
            <a:r>
              <a:rPr lang="en-US" u="sng" dirty="0" smtClean="0">
                <a:solidFill>
                  <a:srgbClr val="800000"/>
                </a:solidFill>
              </a:rPr>
              <a:t>only to approximation</a:t>
            </a:r>
            <a:r>
              <a:rPr lang="en-US" dirty="0" smtClean="0">
                <a:solidFill>
                  <a:srgbClr val="800000"/>
                </a:solidFill>
              </a:rPr>
              <a:t>. The belief is initialized by a </a:t>
            </a:r>
            <a:r>
              <a:rPr lang="en-US" u="sng" dirty="0" smtClean="0">
                <a:solidFill>
                  <a:srgbClr val="800000"/>
                </a:solidFill>
              </a:rPr>
              <a:t>narrow</a:t>
            </a:r>
            <a:r>
              <a:rPr lang="en-US" dirty="0" smtClean="0">
                <a:solidFill>
                  <a:srgbClr val="800000"/>
                </a:solidFill>
              </a:rPr>
              <a:t> Gaussian distribution.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34200" y="2362200"/>
            <a:ext cx="154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initial pose</a:t>
            </a:r>
            <a:endParaRPr lang="en-US" sz="2400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019800" y="2667000"/>
            <a:ext cx="990600" cy="3048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678647"/>
              </p:ext>
            </p:extLst>
          </p:nvPr>
        </p:nvGraphicFramePr>
        <p:xfrm>
          <a:off x="914400" y="5334000"/>
          <a:ext cx="7637462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1" name="Equation" r:id="rId5" imgW="3365500" imgH="431800" progId="Equation.3">
                  <p:embed/>
                </p:oleObj>
              </mc:Choice>
              <mc:Fallback>
                <p:oleObj name="Equation" r:id="rId5" imgW="336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5334000"/>
                        <a:ext cx="7637462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28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 smtClean="0"/>
              <a:t>How to initialize for global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133600"/>
            <a:ext cx="8458200" cy="1447800"/>
          </a:xfrm>
        </p:spPr>
        <p:txBody>
          <a:bodyPr/>
          <a:lstStyle/>
          <a:p>
            <a:r>
              <a:rPr lang="en-US" dirty="0" smtClean="0"/>
              <a:t>If the initial position is unknown, </a:t>
            </a:r>
            <a:r>
              <a:rPr lang="en-US" i="1" dirty="0" err="1" smtClean="0"/>
              <a:t>bel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i="1" baseline="-25000" dirty="0" smtClean="0"/>
              <a:t>0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is initialized by a uniform distribution over the space of all legal poses in the map.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5574677"/>
              </p:ext>
            </p:extLst>
          </p:nvPr>
        </p:nvGraphicFramePr>
        <p:xfrm>
          <a:off x="3352800" y="3733800"/>
          <a:ext cx="1843087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4" name="Equation" r:id="rId3" imgW="812800" imgH="431800" progId="Equation.3">
                  <p:embed/>
                </p:oleObj>
              </mc:Choice>
              <mc:Fallback>
                <p:oleObj name="Equation" r:id="rId3" imgW="812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52800" y="3733800"/>
                        <a:ext cx="1843087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53000" y="50292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volume of the space of all poses within the map</a:t>
            </a:r>
            <a:endParaRPr lang="en-US" sz="2400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181600" y="4495800"/>
            <a:ext cx="457200" cy="6096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11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Markov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657600"/>
            <a:ext cx="8610600" cy="2438400"/>
          </a:xfrm>
        </p:spPr>
        <p:txBody>
          <a:bodyPr/>
          <a:lstStyle/>
          <a:p>
            <a:r>
              <a:rPr lang="en-US" dirty="0" smtClean="0"/>
              <a:t>Initial belief is </a:t>
            </a:r>
            <a:r>
              <a:rPr lang="en-US" u="sng" dirty="0" smtClean="0"/>
              <a:t>uniform</a:t>
            </a:r>
            <a:r>
              <a:rPr lang="en-US" dirty="0" smtClean="0"/>
              <a:t> over all poses.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As the robot queries its sensors it notices that it is </a:t>
            </a:r>
            <a:r>
              <a:rPr lang="en-US" u="sng" dirty="0" smtClean="0">
                <a:solidFill>
                  <a:srgbClr val="800000"/>
                </a:solidFill>
              </a:rPr>
              <a:t>adjacent</a:t>
            </a:r>
            <a:r>
              <a:rPr lang="en-US" dirty="0" smtClean="0">
                <a:solidFill>
                  <a:srgbClr val="800000"/>
                </a:solidFill>
              </a:rPr>
              <a:t> to one of the doors.</a:t>
            </a:r>
          </a:p>
          <a:p>
            <a:r>
              <a:rPr lang="en-US" dirty="0" smtClean="0"/>
              <a:t>It </a:t>
            </a:r>
            <a:r>
              <a:rPr lang="en-US" u="sng" dirty="0" smtClean="0"/>
              <a:t>multiplies its belief</a:t>
            </a:r>
            <a:r>
              <a:rPr lang="en-US" dirty="0" smtClean="0"/>
              <a:t> </a:t>
            </a:r>
            <a:r>
              <a:rPr lang="en-US" i="1" dirty="0" err="1" smtClean="0"/>
              <a:t>bel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i="1" baseline="-25000" dirty="0" smtClean="0"/>
              <a:t>0</a:t>
            </a:r>
            <a:r>
              <a:rPr lang="en-US" dirty="0" smtClean="0"/>
              <a:t>) by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err="1" smtClean="0"/>
              <a:t>z</a:t>
            </a:r>
            <a:r>
              <a:rPr lang="en-US" i="1" baseline="-25000" dirty="0" err="1" smtClean="0"/>
              <a:t>t</a:t>
            </a:r>
            <a:r>
              <a:rPr lang="en-US" i="1" baseline="-25000" dirty="0" smtClean="0"/>
              <a:t> </a:t>
            </a:r>
            <a:r>
              <a:rPr lang="en-US" dirty="0" smtClean="0"/>
              <a:t>|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t</a:t>
            </a:r>
            <a:r>
              <a:rPr lang="en-US" dirty="0" smtClean="0"/>
              <a:t>, </a:t>
            </a:r>
            <a:r>
              <a:rPr lang="en-US" i="1" dirty="0" smtClean="0"/>
              <a:t>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8216900" cy="186043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42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Markov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267200"/>
            <a:ext cx="8610600" cy="1828800"/>
          </a:xfrm>
        </p:spPr>
        <p:txBody>
          <a:bodyPr/>
          <a:lstStyle/>
          <a:p>
            <a:r>
              <a:rPr lang="en-US" dirty="0" smtClean="0"/>
              <a:t>The lower density </a:t>
            </a:r>
            <a:r>
              <a:rPr lang="en-US" i="1" dirty="0" err="1" smtClean="0"/>
              <a:t>bel</a:t>
            </a:r>
            <a:r>
              <a:rPr lang="en-US" dirty="0" smtClean="0"/>
              <a:t>(</a:t>
            </a:r>
            <a:r>
              <a:rPr lang="en-US" i="1" dirty="0" smtClean="0"/>
              <a:t>x</a:t>
            </a:r>
            <a:r>
              <a:rPr lang="en-US" dirty="0" smtClean="0"/>
              <a:t>) is the result of multiplying this upper density into the uniform prior belief.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The result is </a:t>
            </a:r>
            <a:r>
              <a:rPr lang="en-US" u="sng" dirty="0" smtClean="0">
                <a:solidFill>
                  <a:srgbClr val="800000"/>
                </a:solidFill>
              </a:rPr>
              <a:t>multi-modal</a:t>
            </a:r>
            <a:r>
              <a:rPr lang="en-US" dirty="0" smtClean="0">
                <a:solidFill>
                  <a:srgbClr val="800000"/>
                </a:solidFill>
              </a:rPr>
              <a:t> indicating that the robot could be one of three places facing a door.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0"/>
            <a:ext cx="7569200" cy="262604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5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Markov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810000"/>
            <a:ext cx="8305800" cy="2209800"/>
          </a:xfrm>
        </p:spPr>
        <p:txBody>
          <a:bodyPr/>
          <a:lstStyle/>
          <a:p>
            <a:r>
              <a:rPr lang="en-US" dirty="0" smtClean="0"/>
              <a:t>As the robot moves right, the </a:t>
            </a:r>
            <a:r>
              <a:rPr lang="en-US" u="sng" dirty="0" smtClean="0"/>
              <a:t>belief is </a:t>
            </a:r>
            <a:r>
              <a:rPr lang="en-US" b="1" u="sng" dirty="0" smtClean="0"/>
              <a:t>convolved</a:t>
            </a:r>
            <a:r>
              <a:rPr lang="en-US" dirty="0" smtClean="0"/>
              <a:t> with the motion model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t</a:t>
            </a:r>
            <a:r>
              <a:rPr lang="en-US" dirty="0" smtClean="0"/>
              <a:t> | </a:t>
            </a:r>
            <a:r>
              <a:rPr lang="en-US" i="1" dirty="0" err="1" smtClean="0"/>
              <a:t>u</a:t>
            </a:r>
            <a:r>
              <a:rPr lang="en-US" i="1" baseline="-25000" dirty="0" err="1" smtClean="0"/>
              <a:t>t</a:t>
            </a:r>
            <a:r>
              <a:rPr lang="en-US" dirty="0" smtClean="0"/>
              <a:t>, </a:t>
            </a:r>
            <a:r>
              <a:rPr lang="en-US" i="1" dirty="0" smtClean="0"/>
              <a:t>x</a:t>
            </a:r>
            <a:r>
              <a:rPr lang="en-US" i="1" baseline="-25000" dirty="0" smtClean="0"/>
              <a:t>t-1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The result is a </a:t>
            </a:r>
            <a:r>
              <a:rPr lang="en-US" u="sng" dirty="0" smtClean="0">
                <a:solidFill>
                  <a:srgbClr val="800000"/>
                </a:solidFill>
              </a:rPr>
              <a:t>shifted belief</a:t>
            </a:r>
            <a:r>
              <a:rPr lang="en-US" dirty="0" smtClean="0">
                <a:solidFill>
                  <a:srgbClr val="800000"/>
                </a:solidFill>
              </a:rPr>
              <a:t> that is flattened out, as a result of the convolution.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0"/>
            <a:ext cx="8572500" cy="18093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1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33400" y="1676400"/>
            <a:ext cx="8382000" cy="15240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534400" cy="533400"/>
          </a:xfrm>
        </p:spPr>
        <p:txBody>
          <a:bodyPr/>
          <a:lstStyle/>
          <a:p>
            <a:r>
              <a:rPr lang="en-US">
                <a:latin typeface="Arial" charset="0"/>
              </a:rPr>
              <a:t>Autonomous mobile robots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5E4B7E-2A50-C649-81B0-84D14367BA6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91000" y="1828800"/>
            <a:ext cx="1981200" cy="457200"/>
          </a:xfrm>
          <a:prstGeom prst="rect">
            <a:avLst/>
          </a:prstGeom>
          <a:solidFill>
            <a:srgbClr val="6699FF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Vehicle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1752600" y="1828800"/>
            <a:ext cx="1676400" cy="457200"/>
          </a:xfrm>
          <a:prstGeom prst="rect">
            <a:avLst/>
          </a:prstGeom>
          <a:solidFill>
            <a:srgbClr val="6699FF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Actuators</a:t>
            </a:r>
          </a:p>
        </p:txBody>
      </p:sp>
      <p:sp>
        <p:nvSpPr>
          <p:cNvPr id="8" name="Rectangle 7"/>
          <p:cNvSpPr/>
          <p:nvPr/>
        </p:nvSpPr>
        <p:spPr>
          <a:xfrm>
            <a:off x="6781800" y="1828800"/>
            <a:ext cx="1905000" cy="457200"/>
          </a:xfrm>
          <a:prstGeom prst="rect">
            <a:avLst/>
          </a:prstGeom>
          <a:solidFill>
            <a:srgbClr val="6699FF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Sensors</a:t>
            </a:r>
          </a:p>
        </p:txBody>
      </p:sp>
      <p:sp>
        <p:nvSpPr>
          <p:cNvPr id="9" name="Rectangle 8"/>
          <p:cNvSpPr/>
          <p:nvPr/>
        </p:nvSpPr>
        <p:spPr>
          <a:xfrm>
            <a:off x="4495800" y="2514600"/>
            <a:ext cx="1524000" cy="381000"/>
          </a:xfrm>
          <a:prstGeom prst="rect">
            <a:avLst/>
          </a:prstGeom>
          <a:solidFill>
            <a:srgbClr val="6699FF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Control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05200" y="4953000"/>
            <a:ext cx="3733800" cy="533400"/>
          </a:xfrm>
          <a:prstGeom prst="rect">
            <a:avLst/>
          </a:prstGeom>
          <a:solidFill>
            <a:srgbClr val="FF6600">
              <a:alpha val="30000"/>
            </a:srgb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Localization &amp; mapping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43400" y="3581400"/>
            <a:ext cx="1905000" cy="4572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Localization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00200" y="3429000"/>
            <a:ext cx="2209800" cy="762000"/>
          </a:xfrm>
          <a:prstGeom prst="rect">
            <a:avLst/>
          </a:prstGeom>
          <a:solidFill>
            <a:srgbClr val="008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Path &amp; motion planning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81800" y="3581400"/>
            <a:ext cx="1905000" cy="457200"/>
          </a:xfrm>
          <a:prstGeom prst="rect">
            <a:avLst/>
          </a:prstGeom>
          <a:solidFill>
            <a:srgbClr val="008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Perception</a:t>
            </a:r>
          </a:p>
        </p:txBody>
      </p:sp>
      <p:sp>
        <p:nvSpPr>
          <p:cNvPr id="30733" name="TextBox 18"/>
          <p:cNvSpPr txBox="1">
            <a:spLocks noChangeArrowheads="1"/>
          </p:cNvSpPr>
          <p:nvPr/>
        </p:nvSpPr>
        <p:spPr bwMode="auto">
          <a:xfrm rot="-5400000">
            <a:off x="-253207" y="786607"/>
            <a:ext cx="1211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800000"/>
                </a:solidFill>
                <a:latin typeface="Times New Roman" charset="0"/>
                <a:cs typeface="Times New Roman" charset="0"/>
              </a:rPr>
              <a:t>autonomy</a:t>
            </a:r>
          </a:p>
        </p:txBody>
      </p:sp>
      <p:sp>
        <p:nvSpPr>
          <p:cNvPr id="20" name="Down Arrow 19"/>
          <p:cNvSpPr/>
          <p:nvPr/>
        </p:nvSpPr>
        <p:spPr>
          <a:xfrm>
            <a:off x="304800" y="1676400"/>
            <a:ext cx="228600" cy="4343400"/>
          </a:xfrm>
          <a:prstGeom prst="downArrow">
            <a:avLst/>
          </a:prstGeom>
          <a:gradFill>
            <a:gsLst>
              <a:gs pos="12000">
                <a:srgbClr val="6699FF"/>
              </a:gs>
              <a:gs pos="100000">
                <a:srgbClr val="FF0000"/>
              </a:gs>
              <a:gs pos="31000">
                <a:srgbClr val="008000"/>
              </a:gs>
              <a:gs pos="53000">
                <a:srgbClr val="FFFF00"/>
              </a:gs>
              <a:gs pos="86000">
                <a:srgbClr val="FF6600"/>
              </a:gs>
              <a:gs pos="64000">
                <a:srgbClr val="FFFF00"/>
              </a:gs>
            </a:gsLst>
            <a:lin ang="558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35" name="TextBox 20"/>
          <p:cNvSpPr txBox="1">
            <a:spLocks noChangeArrowheads="1"/>
          </p:cNvSpPr>
          <p:nvPr/>
        </p:nvSpPr>
        <p:spPr bwMode="auto">
          <a:xfrm>
            <a:off x="1219200" y="2667000"/>
            <a:ext cx="2667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3366FF"/>
                </a:solidFill>
                <a:latin typeface="Times New Roman" charset="0"/>
                <a:cs typeface="Times New Roman" charset="0"/>
              </a:rPr>
              <a:t>Vehicle autonomy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3400" y="3276600"/>
            <a:ext cx="8382000" cy="1371600"/>
          </a:xfrm>
          <a:prstGeom prst="rect">
            <a:avLst/>
          </a:prstGeom>
          <a:noFill/>
          <a:ln>
            <a:solidFill>
              <a:srgbClr val="008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19600" y="1066800"/>
            <a:ext cx="1524000" cy="457200"/>
          </a:xfrm>
          <a:prstGeom prst="rect">
            <a:avLst/>
          </a:prstGeom>
          <a:solidFill>
            <a:srgbClr val="6699FF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Vehicle</a:t>
            </a:r>
          </a:p>
        </p:txBody>
      </p:sp>
      <p:sp>
        <p:nvSpPr>
          <p:cNvPr id="30738" name="TextBox 25"/>
          <p:cNvSpPr txBox="1">
            <a:spLocks noChangeArrowheads="1"/>
          </p:cNvSpPr>
          <p:nvPr/>
        </p:nvSpPr>
        <p:spPr bwMode="auto">
          <a:xfrm>
            <a:off x="1143000" y="5410200"/>
            <a:ext cx="4019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FF6600"/>
                </a:solidFill>
                <a:latin typeface="Times New Roman" charset="0"/>
                <a:cs typeface="Times New Roman" charset="0"/>
              </a:rPr>
              <a:t>Independent from environment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33400" y="4724400"/>
            <a:ext cx="8382000" cy="1219200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sp>
        <p:nvSpPr>
          <p:cNvPr id="30740" name="TextBox 27"/>
          <p:cNvSpPr txBox="1">
            <a:spLocks noChangeArrowheads="1"/>
          </p:cNvSpPr>
          <p:nvPr/>
        </p:nvSpPr>
        <p:spPr bwMode="auto">
          <a:xfrm>
            <a:off x="1219200" y="4191000"/>
            <a:ext cx="3048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008000"/>
                </a:solidFill>
                <a:latin typeface="Times New Roman" charset="0"/>
                <a:cs typeface="Times New Roman" charset="0"/>
              </a:rPr>
              <a:t>Independent from user</a:t>
            </a:r>
          </a:p>
        </p:txBody>
      </p:sp>
      <p:sp>
        <p:nvSpPr>
          <p:cNvPr id="29" name="Oval 28"/>
          <p:cNvSpPr/>
          <p:nvPr/>
        </p:nvSpPr>
        <p:spPr>
          <a:xfrm>
            <a:off x="914400" y="1866900"/>
            <a:ext cx="381000" cy="381000"/>
          </a:xfrm>
          <a:prstGeom prst="ellipse">
            <a:avLst/>
          </a:prstGeom>
          <a:solidFill>
            <a:srgbClr val="6699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5" name="Elbow Connector 34"/>
          <p:cNvCxnSpPr>
            <a:stCxn id="8" idx="2"/>
            <a:endCxn id="9" idx="3"/>
          </p:cNvCxnSpPr>
          <p:nvPr/>
        </p:nvCxnSpPr>
        <p:spPr>
          <a:xfrm rot="5400000">
            <a:off x="6667500" y="1638300"/>
            <a:ext cx="419100" cy="17145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9" idx="1"/>
            <a:endCxn id="29" idx="4"/>
          </p:cNvCxnSpPr>
          <p:nvPr/>
        </p:nvCxnSpPr>
        <p:spPr>
          <a:xfrm rot="10800000">
            <a:off x="1104900" y="2247900"/>
            <a:ext cx="3390900" cy="4572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9" idx="6"/>
            <a:endCxn id="7" idx="1"/>
          </p:cNvCxnSpPr>
          <p:nvPr/>
        </p:nvCxnSpPr>
        <p:spPr>
          <a:xfrm>
            <a:off x="1295400" y="2057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7" idx="3"/>
            <a:endCxn id="6" idx="1"/>
          </p:cNvCxnSpPr>
          <p:nvPr/>
        </p:nvCxnSpPr>
        <p:spPr>
          <a:xfrm>
            <a:off x="3429000" y="20574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" idx="3"/>
            <a:endCxn id="8" idx="1"/>
          </p:cNvCxnSpPr>
          <p:nvPr/>
        </p:nvCxnSpPr>
        <p:spPr>
          <a:xfrm>
            <a:off x="6172200" y="20574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8" idx="2"/>
            <a:endCxn id="15" idx="0"/>
          </p:cNvCxnSpPr>
          <p:nvPr/>
        </p:nvCxnSpPr>
        <p:spPr>
          <a:xfrm>
            <a:off x="7734300" y="2286000"/>
            <a:ext cx="0" cy="129540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5" idx="1"/>
            <a:endCxn id="11" idx="3"/>
          </p:cNvCxnSpPr>
          <p:nvPr/>
        </p:nvCxnSpPr>
        <p:spPr>
          <a:xfrm flipH="1">
            <a:off x="6248400" y="3810000"/>
            <a:ext cx="533400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1" idx="1"/>
            <a:endCxn id="12" idx="3"/>
          </p:cNvCxnSpPr>
          <p:nvPr/>
        </p:nvCxnSpPr>
        <p:spPr>
          <a:xfrm flipH="1">
            <a:off x="3810000" y="3810000"/>
            <a:ext cx="533400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2" idx="1"/>
            <a:endCxn id="29" idx="2"/>
          </p:cNvCxnSpPr>
          <p:nvPr/>
        </p:nvCxnSpPr>
        <p:spPr>
          <a:xfrm rot="10800000">
            <a:off x="914400" y="2057400"/>
            <a:ext cx="685800" cy="1752600"/>
          </a:xfrm>
          <a:prstGeom prst="bentConnector3">
            <a:avLst>
              <a:gd name="adj1" fmla="val 133333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15" idx="2"/>
            <a:endCxn id="10" idx="3"/>
          </p:cNvCxnSpPr>
          <p:nvPr/>
        </p:nvCxnSpPr>
        <p:spPr>
          <a:xfrm rot="5400000">
            <a:off x="6896100" y="4381500"/>
            <a:ext cx="1181100" cy="4953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10" idx="1"/>
            <a:endCxn id="12" idx="2"/>
          </p:cNvCxnSpPr>
          <p:nvPr/>
        </p:nvCxnSpPr>
        <p:spPr>
          <a:xfrm rot="10800000">
            <a:off x="2705100" y="4191000"/>
            <a:ext cx="800100" cy="10287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25" idx="2"/>
            <a:endCxn id="6" idx="0"/>
          </p:cNvCxnSpPr>
          <p:nvPr/>
        </p:nvCxnSpPr>
        <p:spPr>
          <a:xfrm>
            <a:off x="5181600" y="15240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0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Markov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495800"/>
            <a:ext cx="8458200" cy="1295400"/>
          </a:xfrm>
        </p:spPr>
        <p:txBody>
          <a:bodyPr/>
          <a:lstStyle/>
          <a:p>
            <a:r>
              <a:rPr lang="en-US" dirty="0" smtClean="0"/>
              <a:t>In the final measurement, the Markov localization algorithm </a:t>
            </a:r>
            <a:r>
              <a:rPr lang="en-US" u="sng" dirty="0" smtClean="0"/>
              <a:t>multiplies</a:t>
            </a:r>
            <a:r>
              <a:rPr lang="en-US" dirty="0" smtClean="0"/>
              <a:t> the </a:t>
            </a:r>
            <a:r>
              <a:rPr lang="en-US" u="sng" dirty="0" smtClean="0"/>
              <a:t>current belief</a:t>
            </a:r>
            <a:r>
              <a:rPr lang="en-US" dirty="0" smtClean="0"/>
              <a:t> with the </a:t>
            </a:r>
            <a:r>
              <a:rPr lang="en-US" u="sng" dirty="0" smtClean="0"/>
              <a:t>perceptual probability</a:t>
            </a:r>
            <a:r>
              <a:rPr lang="en-US" dirty="0" smtClean="0"/>
              <a:t>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err="1" smtClean="0"/>
              <a:t>z</a:t>
            </a:r>
            <a:r>
              <a:rPr lang="en-US" i="1" baseline="-25000" dirty="0" err="1" smtClean="0"/>
              <a:t>t</a:t>
            </a:r>
            <a:r>
              <a:rPr lang="en-US" dirty="0" smtClean="0"/>
              <a:t>|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8204200" cy="285102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65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Markov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191000"/>
            <a:ext cx="8458200" cy="1295400"/>
          </a:xfrm>
        </p:spPr>
        <p:txBody>
          <a:bodyPr/>
          <a:lstStyle/>
          <a:p>
            <a:r>
              <a:rPr lang="en-US" dirty="0" smtClean="0"/>
              <a:t>Next as the robot navigates the belief moves with it, although it </a:t>
            </a:r>
            <a:r>
              <a:rPr lang="en-US" u="sng" dirty="0" smtClean="0"/>
              <a:t>decreases</a:t>
            </a:r>
            <a:r>
              <a:rPr lang="en-US" dirty="0" smtClean="0"/>
              <a:t> due to the </a:t>
            </a:r>
            <a:r>
              <a:rPr lang="en-US" u="sng" dirty="0" smtClean="0"/>
              <a:t>accumulated error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293100" cy="183760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39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8775"/>
            <a:ext cx="8534400" cy="936625"/>
          </a:xfrm>
        </p:spPr>
        <p:txBody>
          <a:bodyPr/>
          <a:lstStyle/>
          <a:p>
            <a:r>
              <a:rPr lang="en-US" dirty="0" smtClean="0"/>
              <a:t>EKF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610600" cy="3810000"/>
          </a:xfrm>
        </p:spPr>
        <p:txBody>
          <a:bodyPr/>
          <a:lstStyle/>
          <a:p>
            <a:r>
              <a:rPr lang="en-US" dirty="0" smtClean="0"/>
              <a:t>The Extended Kalman Filter (EKF) localization is a special case of Markov localization.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With EKF localization beliefs </a:t>
            </a:r>
            <a:r>
              <a:rPr lang="en-US" i="1" dirty="0" err="1" smtClean="0">
                <a:solidFill>
                  <a:srgbClr val="800000"/>
                </a:solidFill>
              </a:rPr>
              <a:t>bel</a:t>
            </a:r>
            <a:r>
              <a:rPr lang="en-US" dirty="0" smtClean="0">
                <a:solidFill>
                  <a:srgbClr val="800000"/>
                </a:solidFill>
              </a:rPr>
              <a:t>(</a:t>
            </a:r>
            <a:r>
              <a:rPr lang="en-US" i="1" dirty="0" err="1" smtClean="0">
                <a:solidFill>
                  <a:srgbClr val="800000"/>
                </a:solidFill>
              </a:rPr>
              <a:t>x</a:t>
            </a:r>
            <a:r>
              <a:rPr lang="en-US" i="1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) are represented by their </a:t>
            </a:r>
            <a:r>
              <a:rPr lang="en-US" u="sng" dirty="0" smtClean="0">
                <a:solidFill>
                  <a:srgbClr val="800000"/>
                </a:solidFill>
              </a:rPr>
              <a:t>mean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i="1" dirty="0" smtClean="0">
                <a:solidFill>
                  <a:srgbClr val="800000"/>
                </a:solidFill>
              </a:rPr>
              <a:t>μ</a:t>
            </a:r>
            <a:r>
              <a:rPr lang="en-US" dirty="0" smtClean="0">
                <a:solidFill>
                  <a:srgbClr val="800000"/>
                </a:solidFill>
              </a:rPr>
              <a:t> and </a:t>
            </a:r>
            <a:r>
              <a:rPr lang="en-US" u="sng" dirty="0" smtClean="0">
                <a:solidFill>
                  <a:srgbClr val="800000"/>
                </a:solidFill>
              </a:rPr>
              <a:t>covariance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err="1" smtClean="0">
                <a:solidFill>
                  <a:srgbClr val="800000"/>
                </a:solidFill>
              </a:rPr>
              <a:t>Σ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</a:p>
          <a:p>
            <a:r>
              <a:rPr lang="en-US" dirty="0" smtClean="0"/>
              <a:t>In EKF localization, the map is represented by a </a:t>
            </a:r>
            <a:r>
              <a:rPr lang="en-US" u="sng" dirty="0" smtClean="0"/>
              <a:t>collection of features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At any point in time </a:t>
            </a:r>
            <a:r>
              <a:rPr lang="en-US" i="1" dirty="0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, the robot observes a </a:t>
            </a:r>
            <a:r>
              <a:rPr lang="en-US" u="sng" dirty="0" smtClean="0">
                <a:solidFill>
                  <a:srgbClr val="800000"/>
                </a:solidFill>
              </a:rPr>
              <a:t>vector of ranges</a:t>
            </a:r>
            <a:r>
              <a:rPr lang="en-US" dirty="0" smtClean="0">
                <a:solidFill>
                  <a:srgbClr val="800000"/>
                </a:solidFill>
              </a:rPr>
              <a:t> and </a:t>
            </a:r>
            <a:r>
              <a:rPr lang="en-US" u="sng" dirty="0" smtClean="0">
                <a:solidFill>
                  <a:srgbClr val="800000"/>
                </a:solidFill>
              </a:rPr>
              <a:t>bearings</a:t>
            </a:r>
            <a:r>
              <a:rPr lang="en-US" dirty="0" smtClean="0">
                <a:solidFill>
                  <a:srgbClr val="800000"/>
                </a:solidFill>
              </a:rPr>
              <a:t> to nearby features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257433"/>
              </p:ext>
            </p:extLst>
          </p:nvPr>
        </p:nvGraphicFramePr>
        <p:xfrm>
          <a:off x="3657600" y="5410201"/>
          <a:ext cx="221326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9" name="Equation" r:id="rId3" imgW="901700" imgH="279400" progId="Equation.3">
                  <p:embed/>
                </p:oleObj>
              </mc:Choice>
              <mc:Fallback>
                <p:oleObj name="Equation" r:id="rId3" imgW="9017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7600" y="5410201"/>
                        <a:ext cx="2213265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4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EKF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1"/>
            <a:ext cx="8458200" cy="1371600"/>
          </a:xfrm>
        </p:spPr>
        <p:txBody>
          <a:bodyPr/>
          <a:lstStyle/>
          <a:p>
            <a:r>
              <a:rPr lang="en-US" dirty="0" smtClean="0"/>
              <a:t>We will assume the identity of a feature is expressed by a </a:t>
            </a:r>
            <a:r>
              <a:rPr lang="en-US" u="sng" dirty="0" smtClean="0"/>
              <a:t>set of correspondence</a:t>
            </a:r>
            <a:r>
              <a:rPr lang="en-US" dirty="0" smtClean="0"/>
              <a:t> variables </a:t>
            </a:r>
            <a:r>
              <a:rPr lang="en-US" i="1" dirty="0" err="1" smtClean="0"/>
              <a:t>c</a:t>
            </a:r>
            <a:r>
              <a:rPr lang="en-US" i="1" baseline="-25000" dirty="0" err="1" smtClean="0"/>
              <a:t>t</a:t>
            </a:r>
            <a:r>
              <a:rPr lang="en-US" i="1" baseline="30000" dirty="0" err="1" smtClean="0"/>
              <a:t>i</a:t>
            </a:r>
            <a:r>
              <a:rPr lang="en-US" dirty="0" smtClean="0"/>
              <a:t>, one for each feature vector </a:t>
            </a:r>
            <a:r>
              <a:rPr lang="en-US" i="1" dirty="0" smtClean="0"/>
              <a:t>z</a:t>
            </a:r>
            <a:r>
              <a:rPr lang="en-US" i="1" baseline="30000" dirty="0" smtClean="0"/>
              <a:t>i</a:t>
            </a:r>
            <a:r>
              <a:rPr lang="en-US" i="1" baseline="-25000" dirty="0" smtClean="0"/>
              <a:t>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15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EKF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8610600" cy="2286000"/>
          </a:xfrm>
        </p:spPr>
        <p:txBody>
          <a:bodyPr/>
          <a:lstStyle/>
          <a:p>
            <a:r>
              <a:rPr lang="en-US" dirty="0" smtClean="0"/>
              <a:t>In this first example we assume we have </a:t>
            </a:r>
            <a:r>
              <a:rPr lang="en-US" u="sng" dirty="0" smtClean="0"/>
              <a:t>perfect correspondences</a:t>
            </a:r>
            <a:r>
              <a:rPr lang="en-US" dirty="0" smtClean="0"/>
              <a:t> and the doors are labeled (1, 2, and 3)</a:t>
            </a:r>
            <a:endParaRPr lang="en-US" dirty="0"/>
          </a:p>
          <a:p>
            <a:r>
              <a:rPr lang="en-US" dirty="0" smtClean="0">
                <a:solidFill>
                  <a:srgbClr val="800000"/>
                </a:solidFill>
              </a:rPr>
              <a:t>We will denote the measurement model as </a:t>
            </a:r>
            <a:r>
              <a:rPr lang="en-US" i="1" dirty="0" smtClean="0">
                <a:solidFill>
                  <a:srgbClr val="800000"/>
                </a:solidFill>
              </a:rPr>
              <a:t>p</a:t>
            </a:r>
            <a:r>
              <a:rPr lang="en-US" dirty="0" smtClean="0">
                <a:solidFill>
                  <a:srgbClr val="800000"/>
                </a:solidFill>
              </a:rPr>
              <a:t>(</a:t>
            </a:r>
            <a:r>
              <a:rPr lang="en-US" i="1" dirty="0" err="1" smtClean="0">
                <a:solidFill>
                  <a:srgbClr val="800000"/>
                </a:solidFill>
              </a:rPr>
              <a:t>z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err="1" smtClean="0">
                <a:solidFill>
                  <a:srgbClr val="800000"/>
                </a:solidFill>
              </a:rPr>
              <a:t>|</a:t>
            </a:r>
            <a:r>
              <a:rPr lang="en-US" i="1" dirty="0" err="1" smtClean="0">
                <a:solidFill>
                  <a:srgbClr val="800000"/>
                </a:solidFill>
              </a:rPr>
              <a:t>x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, </a:t>
            </a:r>
            <a:r>
              <a:rPr lang="en-US" i="1" dirty="0" smtClean="0">
                <a:solidFill>
                  <a:srgbClr val="800000"/>
                </a:solidFill>
              </a:rPr>
              <a:t>m</a:t>
            </a:r>
            <a:r>
              <a:rPr lang="en-US" dirty="0" smtClean="0">
                <a:solidFill>
                  <a:srgbClr val="800000"/>
                </a:solidFill>
              </a:rPr>
              <a:t>, </a:t>
            </a:r>
            <a:r>
              <a:rPr lang="en-US" i="1" dirty="0" err="1" smtClean="0">
                <a:solidFill>
                  <a:srgbClr val="800000"/>
                </a:solidFill>
              </a:rPr>
              <a:t>c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), where </a:t>
            </a:r>
            <a:r>
              <a:rPr lang="en-US" i="1" dirty="0" err="1" smtClean="0">
                <a:solidFill>
                  <a:srgbClr val="800000"/>
                </a:solidFill>
              </a:rPr>
              <a:t>c</a:t>
            </a:r>
            <a:r>
              <a:rPr lang="en-US" i="1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 is either {1,2,3}.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8542282" cy="195858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78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EKF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962400"/>
            <a:ext cx="8610600" cy="2209800"/>
          </a:xfrm>
        </p:spPr>
        <p:txBody>
          <a:bodyPr/>
          <a:lstStyle/>
          <a:p>
            <a:r>
              <a:rPr lang="en-US" dirty="0" smtClean="0"/>
              <a:t>As the robot moves to the right, its </a:t>
            </a:r>
            <a:r>
              <a:rPr lang="en-US" u="sng" dirty="0" smtClean="0"/>
              <a:t>belief is convolved</a:t>
            </a:r>
            <a:r>
              <a:rPr lang="en-US" dirty="0" smtClean="0"/>
              <a:t> with the Gaussian motion model.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The resulting belief is a </a:t>
            </a:r>
            <a:r>
              <a:rPr lang="en-US" u="sng" dirty="0" smtClean="0">
                <a:solidFill>
                  <a:srgbClr val="800000"/>
                </a:solidFill>
              </a:rPr>
              <a:t>shifted Gaussian</a:t>
            </a:r>
            <a:r>
              <a:rPr lang="en-US" dirty="0" smtClean="0">
                <a:solidFill>
                  <a:srgbClr val="800000"/>
                </a:solidFill>
              </a:rPr>
              <a:t> of increased width.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2600"/>
            <a:ext cx="8385012" cy="192180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94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EKF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419600"/>
            <a:ext cx="8458200" cy="1905000"/>
          </a:xfrm>
        </p:spPr>
        <p:txBody>
          <a:bodyPr/>
          <a:lstStyle/>
          <a:p>
            <a:r>
              <a:rPr lang="en-US" dirty="0" smtClean="0"/>
              <a:t>The upper density visualizes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err="1" smtClean="0"/>
              <a:t>z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 </a:t>
            </a:r>
            <a:r>
              <a:rPr lang="en-US" dirty="0" smtClean="0"/>
              <a:t>| </a:t>
            </a:r>
            <a:r>
              <a:rPr lang="en-US" i="1" dirty="0" err="1" smtClean="0"/>
              <a:t>x</a:t>
            </a:r>
            <a:r>
              <a:rPr lang="en-US" baseline="-25000" dirty="0" err="1" smtClean="0"/>
              <a:t>t</a:t>
            </a:r>
            <a:r>
              <a:rPr lang="en-US" dirty="0" smtClean="0"/>
              <a:t>, </a:t>
            </a:r>
            <a:r>
              <a:rPr lang="en-US" i="1" dirty="0" smtClean="0"/>
              <a:t>m</a:t>
            </a:r>
            <a:r>
              <a:rPr lang="en-US" dirty="0" smtClean="0"/>
              <a:t>, </a:t>
            </a:r>
            <a:r>
              <a:rPr lang="en-US" i="1" dirty="0" err="1" smtClean="0"/>
              <a:t>c</a:t>
            </a:r>
            <a:r>
              <a:rPr lang="en-US" baseline="-25000" dirty="0" err="1" smtClean="0"/>
              <a:t>t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Folding this measurement probability into the robot’s belief yields the posterior shown on the bottom graph.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23593"/>
            <a:ext cx="7969778" cy="271897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11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EKF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038600"/>
            <a:ext cx="8458200" cy="2286000"/>
          </a:xfrm>
        </p:spPr>
        <p:txBody>
          <a:bodyPr/>
          <a:lstStyle/>
          <a:p>
            <a:r>
              <a:rPr lang="en-US" dirty="0" smtClean="0"/>
              <a:t>As the robot moves down the corridor, the robot’s </a:t>
            </a:r>
            <a:r>
              <a:rPr lang="en-US" u="sng" dirty="0" smtClean="0"/>
              <a:t>uncertainty</a:t>
            </a:r>
            <a:r>
              <a:rPr lang="en-US" dirty="0" smtClean="0"/>
              <a:t> in its position </a:t>
            </a:r>
            <a:r>
              <a:rPr lang="en-US" u="sng" dirty="0" smtClean="0"/>
              <a:t>increases</a:t>
            </a:r>
            <a:r>
              <a:rPr lang="en-US" dirty="0" smtClean="0"/>
              <a:t> since the EKF continues to incorporate motion uncertainty into the robot’s belief.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0201"/>
            <a:ext cx="8421494" cy="1905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42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38200"/>
            <a:ext cx="7924800" cy="5225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839200" cy="685800"/>
          </a:xfrm>
        </p:spPr>
        <p:txBody>
          <a:bodyPr/>
          <a:lstStyle/>
          <a:p>
            <a:r>
              <a:rPr lang="en-US" sz="2800" dirty="0" smtClean="0"/>
              <a:t>EKF localization (known correspondence)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48400" y="40386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predicted pose after motion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0" y="3962400"/>
            <a:ext cx="4572000" cy="8382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29200" y="4800600"/>
            <a:ext cx="320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corresponding uncertainty  in state space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0" y="4876800"/>
            <a:ext cx="3048000" cy="3810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47800" y="1676400"/>
            <a:ext cx="4572000" cy="7620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24000" y="2438400"/>
            <a:ext cx="6324600" cy="9144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172200" y="16764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Jacobians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 of the motion model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86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dirty="0" smtClean="0"/>
              <a:t>Mathematical derivation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7543800" cy="609600"/>
          </a:xfrm>
        </p:spPr>
        <p:txBody>
          <a:bodyPr/>
          <a:lstStyle/>
          <a:p>
            <a:r>
              <a:rPr lang="en-US" dirty="0" smtClean="0"/>
              <a:t>Using the motion model of (5.13):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561584"/>
              </p:ext>
            </p:extLst>
          </p:nvPr>
        </p:nvGraphicFramePr>
        <p:xfrm>
          <a:off x="2209800" y="1981200"/>
          <a:ext cx="4947138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7" name="Equation" r:id="rId3" imgW="2679700" imgH="1320800" progId="Equation.3">
                  <p:embed/>
                </p:oleObj>
              </mc:Choice>
              <mc:Fallback>
                <p:oleObj name="Equation" r:id="rId3" imgW="2679700" imgH="1320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9800" y="1981200"/>
                        <a:ext cx="4947138" cy="243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5800" y="4191000"/>
            <a:ext cx="108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At time </a:t>
            </a:r>
            <a:r>
              <a:rPr lang="en-US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endParaRPr lang="en-US" i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67000" y="4876800"/>
            <a:ext cx="1197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At time </a:t>
            </a:r>
            <a:r>
              <a:rPr lang="en-US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-1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76400" y="3581400"/>
            <a:ext cx="512613" cy="6418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124200" y="3810000"/>
            <a:ext cx="76200" cy="10228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36267" y="11430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time window over which motion is executed 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781800" y="1752600"/>
            <a:ext cx="381000" cy="457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1000" y="57912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The control input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21" name="Straight Arrow Connector 20"/>
          <p:cNvCxnSpPr>
            <a:stCxn id="20" idx="3"/>
          </p:cNvCxnSpPr>
          <p:nvPr/>
        </p:nvCxnSpPr>
        <p:spPr>
          <a:xfrm flipV="1">
            <a:off x="2168669" y="5894665"/>
            <a:ext cx="879331" cy="812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659493"/>
              </p:ext>
            </p:extLst>
          </p:nvPr>
        </p:nvGraphicFramePr>
        <p:xfrm>
          <a:off x="3048000" y="5334000"/>
          <a:ext cx="5173662" cy="1063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8" name="Equation" r:id="rId5" imgW="2717800" imgH="558800" progId="Equation.3">
                  <p:embed/>
                </p:oleObj>
              </mc:Choice>
              <mc:Fallback>
                <p:oleObj name="Equation" r:id="rId5" imgW="27178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8000" y="5334000"/>
                        <a:ext cx="5173662" cy="10635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65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43200"/>
            <a:ext cx="4572000" cy="35416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robot localization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1905000"/>
          </a:xfrm>
        </p:spPr>
        <p:txBody>
          <a:bodyPr/>
          <a:lstStyle/>
          <a:p>
            <a:r>
              <a:rPr lang="en-US" dirty="0" smtClean="0"/>
              <a:t>In robot localization it is given a map of the environment and its </a:t>
            </a:r>
            <a:r>
              <a:rPr lang="en-US" u="sng" dirty="0" smtClean="0"/>
              <a:t>goal</a:t>
            </a:r>
            <a:r>
              <a:rPr lang="en-US" dirty="0" smtClean="0"/>
              <a:t> is to </a:t>
            </a:r>
            <a:r>
              <a:rPr lang="en-US" u="sng" dirty="0" smtClean="0"/>
              <a:t>determine its position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relative to this map</a:t>
            </a:r>
            <a:r>
              <a:rPr lang="en-US" dirty="0" smtClean="0"/>
              <a:t> </a:t>
            </a:r>
            <a:r>
              <a:rPr lang="en-US" u="sng" dirty="0" smtClean="0"/>
              <a:t>given</a:t>
            </a:r>
            <a:r>
              <a:rPr lang="en-US" dirty="0" smtClean="0"/>
              <a:t> the </a:t>
            </a:r>
            <a:r>
              <a:rPr lang="en-US" u="sng" dirty="0" smtClean="0"/>
              <a:t>perceptions</a:t>
            </a:r>
            <a:r>
              <a:rPr lang="en-US" dirty="0" smtClean="0"/>
              <a:t> of the environment &amp; its </a:t>
            </a:r>
            <a:r>
              <a:rPr lang="en-US" u="sng" dirty="0" smtClean="0"/>
              <a:t>movements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0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derivation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8458200" cy="990600"/>
          </a:xfrm>
        </p:spPr>
        <p:txBody>
          <a:bodyPr/>
          <a:lstStyle/>
          <a:p>
            <a:r>
              <a:rPr lang="en-US" dirty="0" smtClean="0"/>
              <a:t>We can also decompose this last equation into a noise-free component and a random noise component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002528"/>
              </p:ext>
            </p:extLst>
          </p:nvPr>
        </p:nvGraphicFramePr>
        <p:xfrm>
          <a:off x="1524000" y="2895600"/>
          <a:ext cx="6283325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2" name="Equation" r:id="rId3" imgW="3403600" imgH="1320800" progId="Equation.3">
                  <p:embed/>
                </p:oleObj>
              </mc:Choice>
              <mc:Fallback>
                <p:oleObj name="Equation" r:id="rId3" imgW="3403600" imgH="1320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2895600"/>
                        <a:ext cx="6283325" cy="243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5800" y="5638800"/>
            <a:ext cx="108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At time </a:t>
            </a:r>
            <a:r>
              <a:rPr lang="en-US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endParaRPr lang="en-US" i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2400" y="5791200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g(</a:t>
            </a:r>
            <a:r>
              <a:rPr lang="en-US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lang="en-US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lang="en-US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t-1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143000" y="5105400"/>
            <a:ext cx="512613" cy="6418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419600" y="5410200"/>
            <a:ext cx="0" cy="5656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Left Brace 10"/>
          <p:cNvSpPr/>
          <p:nvPr/>
        </p:nvSpPr>
        <p:spPr>
          <a:xfrm rot="16200000">
            <a:off x="4305300" y="3238500"/>
            <a:ext cx="228600" cy="41148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96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derivation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8458200" cy="990600"/>
          </a:xfrm>
        </p:spPr>
        <p:txBody>
          <a:bodyPr/>
          <a:lstStyle/>
          <a:p>
            <a:r>
              <a:rPr lang="en-US" dirty="0" smtClean="0"/>
              <a:t>The EKF approximates g(</a:t>
            </a:r>
            <a:r>
              <a:rPr lang="en-US" i="1" dirty="0" smtClean="0"/>
              <a:t>u</a:t>
            </a:r>
            <a:r>
              <a:rPr lang="en-US" baseline="-25000" dirty="0" smtClean="0"/>
              <a:t>t</a:t>
            </a:r>
            <a:r>
              <a:rPr lang="en-US" dirty="0" smtClean="0"/>
              <a:t>,</a:t>
            </a:r>
            <a:r>
              <a:rPr lang="en-US" i="1" dirty="0" smtClean="0"/>
              <a:t>x</a:t>
            </a:r>
            <a:r>
              <a:rPr lang="en-US" baseline="-25000" dirty="0" smtClean="0"/>
              <a:t>t-1</a:t>
            </a:r>
            <a:r>
              <a:rPr lang="en-US" dirty="0" smtClean="0"/>
              <a:t>) as follows: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875224"/>
              </p:ext>
            </p:extLst>
          </p:nvPr>
        </p:nvGraphicFramePr>
        <p:xfrm>
          <a:off x="2225675" y="2667000"/>
          <a:ext cx="44450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5" name="Equation" r:id="rId3" imgW="2324100" imgH="215900" progId="Equation.3">
                  <p:embed/>
                </p:oleObj>
              </mc:Choice>
              <mc:Fallback>
                <p:oleObj name="Equation" r:id="rId3" imgW="2324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5675" y="2667000"/>
                        <a:ext cx="4445000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04800" y="3429000"/>
            <a:ext cx="8458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800000"/>
                </a:solidFill>
              </a:rPr>
              <a:t>And </a:t>
            </a:r>
            <a:r>
              <a:rPr lang="en-US" i="1" dirty="0" err="1" smtClean="0">
                <a:solidFill>
                  <a:srgbClr val="800000"/>
                </a:solidFill>
              </a:rPr>
              <a:t>G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 is the Jacobian of </a:t>
            </a:r>
            <a:r>
              <a:rPr lang="en-US" i="1" dirty="0" smtClean="0">
                <a:solidFill>
                  <a:srgbClr val="800000"/>
                </a:solidFill>
              </a:rPr>
              <a:t>g</a:t>
            </a:r>
            <a:r>
              <a:rPr lang="en-US" dirty="0" smtClean="0">
                <a:solidFill>
                  <a:srgbClr val="800000"/>
                </a:solidFill>
              </a:rPr>
              <a:t> with respect to </a:t>
            </a:r>
            <a:r>
              <a:rPr lang="en-US" i="1" dirty="0" err="1" smtClean="0">
                <a:solidFill>
                  <a:srgbClr val="800000"/>
                </a:solidFill>
              </a:rPr>
              <a:t>u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 and </a:t>
            </a:r>
            <a:r>
              <a:rPr lang="en-US" i="1" dirty="0" smtClean="0">
                <a:solidFill>
                  <a:srgbClr val="800000"/>
                </a:solidFill>
              </a:rPr>
              <a:t>μ</a:t>
            </a:r>
            <a:r>
              <a:rPr lang="en-US" baseline="-25000" dirty="0" smtClean="0">
                <a:solidFill>
                  <a:srgbClr val="800000"/>
                </a:solidFill>
              </a:rPr>
              <a:t>t-1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  <a:endParaRPr lang="en-US" dirty="0">
              <a:solidFill>
                <a:srgbClr val="800000"/>
              </a:solidFill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468506"/>
              </p:ext>
            </p:extLst>
          </p:nvPr>
        </p:nvGraphicFramePr>
        <p:xfrm>
          <a:off x="2363788" y="4035425"/>
          <a:ext cx="4906962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6" name="Equation" r:id="rId5" imgW="3111500" imgH="1422400" progId="Equation.3">
                  <p:embed/>
                </p:oleObj>
              </mc:Choice>
              <mc:Fallback>
                <p:oleObj name="Equation" r:id="rId5" imgW="3111500" imgH="142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63788" y="4035425"/>
                        <a:ext cx="4906962" cy="2243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43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derivation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228600" y="1981200"/>
            <a:ext cx="8458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800000"/>
                </a:solidFill>
              </a:rPr>
              <a:t>Calculating all these derivatives:</a:t>
            </a:r>
            <a:endParaRPr lang="en-US" dirty="0">
              <a:solidFill>
                <a:srgbClr val="800000"/>
              </a:solidFill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279890"/>
              </p:ext>
            </p:extLst>
          </p:nvPr>
        </p:nvGraphicFramePr>
        <p:xfrm>
          <a:off x="838200" y="2895600"/>
          <a:ext cx="7723497" cy="2509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0" name="Equation" r:id="rId3" imgW="4064000" imgH="1320800" progId="Equation.3">
                  <p:embed/>
                </p:oleObj>
              </mc:Choice>
              <mc:Fallback>
                <p:oleObj name="Equation" r:id="rId3" imgW="4064000" imgH="1320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2895600"/>
                        <a:ext cx="7723497" cy="2509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in control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001000" cy="8382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u="sng" dirty="0" smtClean="0"/>
              <a:t>Covariance</a:t>
            </a:r>
            <a:r>
              <a:rPr lang="en-US" dirty="0" smtClean="0"/>
              <a:t> matrix of the </a:t>
            </a:r>
            <a:r>
              <a:rPr lang="en-US" u="sng" dirty="0" smtClean="0"/>
              <a:t>noise in control space </a:t>
            </a:r>
            <a:r>
              <a:rPr lang="en-US" dirty="0" smtClean="0"/>
              <a:t>is expressed as: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494343"/>
              </p:ext>
            </p:extLst>
          </p:nvPr>
        </p:nvGraphicFramePr>
        <p:xfrm>
          <a:off x="2362200" y="2667000"/>
          <a:ext cx="45466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4" name="Equation" r:id="rId3" imgW="2273300" imgH="508000" progId="Equation.3">
                  <p:embed/>
                </p:oleObj>
              </mc:Choice>
              <mc:Fallback>
                <p:oleObj name="Equation" r:id="rId3" imgW="22733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62200" y="2667000"/>
                        <a:ext cx="45466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81000" y="4038600"/>
            <a:ext cx="8229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800000"/>
                </a:solidFill>
              </a:rPr>
              <a:t>Transformation </a:t>
            </a:r>
            <a:r>
              <a:rPr lang="en-US" u="sng" dirty="0" smtClean="0">
                <a:solidFill>
                  <a:srgbClr val="800000"/>
                </a:solidFill>
              </a:rPr>
              <a:t>from control space to state space</a:t>
            </a:r>
            <a:r>
              <a:rPr lang="en-US" dirty="0" smtClean="0">
                <a:solidFill>
                  <a:srgbClr val="800000"/>
                </a:solidFill>
              </a:rPr>
              <a:t> is done via a Jacobian </a:t>
            </a:r>
            <a:r>
              <a:rPr lang="en-US" i="1" dirty="0" err="1" smtClean="0">
                <a:solidFill>
                  <a:srgbClr val="800000"/>
                </a:solidFill>
              </a:rPr>
              <a:t>V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, which is the derivative of the motion function </a:t>
            </a:r>
            <a:r>
              <a:rPr lang="en-US" i="1" dirty="0" smtClean="0">
                <a:solidFill>
                  <a:srgbClr val="800000"/>
                </a:solidFill>
              </a:rPr>
              <a:t>g</a:t>
            </a:r>
            <a:r>
              <a:rPr lang="en-US" dirty="0" smtClean="0">
                <a:solidFill>
                  <a:srgbClr val="800000"/>
                </a:solidFill>
              </a:rPr>
              <a:t> with respect to the motion parameters </a:t>
            </a:r>
            <a:r>
              <a:rPr lang="en-US" i="1" dirty="0" err="1" smtClean="0">
                <a:solidFill>
                  <a:srgbClr val="800000"/>
                </a:solidFill>
              </a:rPr>
              <a:t>u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 and </a:t>
            </a:r>
            <a:r>
              <a:rPr lang="en-US" i="1" dirty="0" smtClean="0">
                <a:solidFill>
                  <a:srgbClr val="800000"/>
                </a:solidFill>
              </a:rPr>
              <a:t>μ</a:t>
            </a:r>
            <a:r>
              <a:rPr lang="en-US" baseline="-25000" dirty="0" smtClean="0">
                <a:solidFill>
                  <a:srgbClr val="800000"/>
                </a:solidFill>
              </a:rPr>
              <a:t>t-1</a:t>
            </a:r>
            <a:endParaRPr lang="en-US" baseline="-250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226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</a:t>
            </a:r>
            <a:r>
              <a:rPr lang="en-US" i="1" dirty="0" err="1" smtClean="0"/>
              <a:t>V</a:t>
            </a:r>
            <a:r>
              <a:rPr lang="en-US" i="1" baseline="-25000" dirty="0" err="1" smtClean="0"/>
              <a:t>t</a:t>
            </a:r>
            <a:endParaRPr lang="en-US" i="1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236898"/>
              </p:ext>
            </p:extLst>
          </p:nvPr>
        </p:nvGraphicFramePr>
        <p:xfrm>
          <a:off x="533400" y="609600"/>
          <a:ext cx="8154180" cy="556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8" name="Equation" r:id="rId3" imgW="4711700" imgH="3213100" progId="Equation.3">
                  <p:embed/>
                </p:oleObj>
              </mc:Choice>
              <mc:Fallback>
                <p:oleObj name="Equation" r:id="rId3" imgW="4711700" imgH="3213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0" y="609600"/>
                        <a:ext cx="8154180" cy="556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9786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38200"/>
            <a:ext cx="7924800" cy="5225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839200" cy="685800"/>
          </a:xfrm>
        </p:spPr>
        <p:txBody>
          <a:bodyPr/>
          <a:lstStyle/>
          <a:p>
            <a:r>
              <a:rPr lang="en-US" sz="2800" dirty="0" smtClean="0"/>
              <a:t>EKF localization (known correspondence)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48400" y="40386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predicted pose after motion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0" y="3962400"/>
            <a:ext cx="4572000" cy="8382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29200" y="4800600"/>
            <a:ext cx="320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corresponding uncertainty  in state space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0" y="4876800"/>
            <a:ext cx="3048000" cy="3810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47800" y="1676400"/>
            <a:ext cx="4572000" cy="7620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24000" y="2438400"/>
            <a:ext cx="6324600" cy="9144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172200" y="16764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Jacobians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 of the motion model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85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43000"/>
            <a:ext cx="5949616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33400"/>
          </a:xfrm>
        </p:spPr>
        <p:txBody>
          <a:bodyPr/>
          <a:lstStyle/>
          <a:p>
            <a:r>
              <a:rPr lang="en-US" sz="3200" dirty="0" smtClean="0"/>
              <a:t>EKF localization algorithm</a:t>
            </a:r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95800" y="12954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Assign to </a:t>
            </a:r>
            <a:r>
              <a:rPr lang="en-US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 the correspondence of the  </a:t>
            </a:r>
            <a:r>
              <a:rPr lang="en-US" i="1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n-US" baseline="30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th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 feature in the measurement vector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95400" y="1447800"/>
            <a:ext cx="1219200" cy="3810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91200" y="20574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Calculates a predicted measurement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71600" y="2057400"/>
            <a:ext cx="4114800" cy="6858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257800" y="29718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Jacobian of the measurement model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62400" y="38100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Kalman gain is computed for each observed feature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1600" y="3810000"/>
            <a:ext cx="1981200" cy="3048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886200" y="50292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New pose estimate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43000" y="4953000"/>
            <a:ext cx="2438400" cy="6096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71600" y="3505200"/>
            <a:ext cx="3429000" cy="3048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05400" y="35052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Uncertainty of measurement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05200" y="41910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Estimate is updated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0" y="5486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Measurement likelihood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63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</a:t>
            </a:r>
            <a:r>
              <a:rPr lang="en-US" smtClean="0"/>
              <a:t>inearized </a:t>
            </a:r>
            <a:r>
              <a:rPr lang="en-US" dirty="0" smtClean="0"/>
              <a:t>measurement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458200" cy="1447800"/>
          </a:xfrm>
        </p:spPr>
        <p:txBody>
          <a:bodyPr/>
          <a:lstStyle/>
          <a:p>
            <a:r>
              <a:rPr lang="en-US" dirty="0" smtClean="0"/>
              <a:t>Let us denote by </a:t>
            </a:r>
            <a:r>
              <a:rPr lang="en-US" i="1" dirty="0" smtClean="0"/>
              <a:t>j</a:t>
            </a:r>
            <a:r>
              <a:rPr lang="en-US" dirty="0" smtClean="0"/>
              <a:t> the identity of the landmark that corresponds to the </a:t>
            </a:r>
            <a:r>
              <a:rPr lang="en-US" i="1" dirty="0" err="1" smtClean="0"/>
              <a:t>i</a:t>
            </a:r>
            <a:r>
              <a:rPr lang="en-US" dirty="0" err="1" smtClean="0"/>
              <a:t>-th</a:t>
            </a:r>
            <a:r>
              <a:rPr lang="en-US" dirty="0" smtClean="0"/>
              <a:t> component in the measurement vector: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000734"/>
              </p:ext>
            </p:extLst>
          </p:nvPr>
        </p:nvGraphicFramePr>
        <p:xfrm>
          <a:off x="2590800" y="2590800"/>
          <a:ext cx="5105400" cy="3311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8" name="Equation" r:id="rId3" imgW="2819400" imgH="1828800" progId="Equation.3">
                  <p:embed/>
                </p:oleObj>
              </mc:Choice>
              <mc:Fallback>
                <p:oleObj name="Equation" r:id="rId3" imgW="2819400" imgH="182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2590800"/>
                        <a:ext cx="5105400" cy="3311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25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</a:t>
            </a:r>
            <a:r>
              <a:rPr lang="en-US" smtClean="0"/>
              <a:t>inearized </a:t>
            </a:r>
            <a:r>
              <a:rPr lang="en-US" dirty="0" smtClean="0"/>
              <a:t>measurement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8305800" cy="685800"/>
          </a:xfrm>
        </p:spPr>
        <p:txBody>
          <a:bodyPr/>
          <a:lstStyle/>
          <a:p>
            <a:r>
              <a:rPr lang="en-US" dirty="0" smtClean="0"/>
              <a:t>We can re-write this last equation as: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558340"/>
              </p:ext>
            </p:extLst>
          </p:nvPr>
        </p:nvGraphicFramePr>
        <p:xfrm>
          <a:off x="3200400" y="2590800"/>
          <a:ext cx="289877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4" name="Equation" r:id="rId3" imgW="1600200" imgH="241300" progId="Equation.3">
                  <p:embed/>
                </p:oleObj>
              </mc:Choice>
              <mc:Fallback>
                <p:oleObj name="Equation" r:id="rId3" imgW="1600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00400" y="2590800"/>
                        <a:ext cx="2898775" cy="4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611864"/>
              </p:ext>
            </p:extLst>
          </p:nvPr>
        </p:nvGraphicFramePr>
        <p:xfrm>
          <a:off x="1143000" y="3657600"/>
          <a:ext cx="3311525" cy="18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5" name="Equation" r:id="rId5" imgW="1828800" imgH="1041400" progId="Equation.3">
                  <p:embed/>
                </p:oleObj>
              </mc:Choice>
              <mc:Fallback>
                <p:oleObj name="Equation" r:id="rId5" imgW="18288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3000" y="3657600"/>
                        <a:ext cx="3311525" cy="188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274274"/>
              </p:ext>
            </p:extLst>
          </p:nvPr>
        </p:nvGraphicFramePr>
        <p:xfrm>
          <a:off x="5795963" y="3887788"/>
          <a:ext cx="1931987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6" name="Equation" r:id="rId7" imgW="1066800" imgH="787400" progId="Equation.3">
                  <p:embed/>
                </p:oleObj>
              </mc:Choice>
              <mc:Fallback>
                <p:oleObj name="Equation" r:id="rId7" imgW="1066800" imgH="787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95963" y="3887788"/>
                        <a:ext cx="1931987" cy="1425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V="1">
            <a:off x="3352800" y="2971800"/>
            <a:ext cx="381000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791200" y="2971800"/>
            <a:ext cx="457200" cy="9144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3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</a:t>
            </a:r>
            <a:r>
              <a:rPr lang="en-US" smtClean="0"/>
              <a:t>inearized </a:t>
            </a:r>
            <a:r>
              <a:rPr lang="en-US" dirty="0" smtClean="0"/>
              <a:t>measurement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8305800" cy="685800"/>
          </a:xfrm>
        </p:spPr>
        <p:txBody>
          <a:bodyPr/>
          <a:lstStyle/>
          <a:p>
            <a:r>
              <a:rPr lang="en-US" dirty="0" smtClean="0"/>
              <a:t>The Taylor series approximation allows us to write: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177576"/>
              </p:ext>
            </p:extLst>
          </p:nvPr>
        </p:nvGraphicFramePr>
        <p:xfrm>
          <a:off x="2647950" y="2590800"/>
          <a:ext cx="400367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9" name="Equation" r:id="rId3" imgW="2209800" imgH="241300" progId="Equation.3">
                  <p:embed/>
                </p:oleObj>
              </mc:Choice>
              <mc:Fallback>
                <p:oleObj name="Equation" r:id="rId3" imgW="2209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7950" y="2590800"/>
                        <a:ext cx="4003675" cy="43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102779"/>
              </p:ext>
            </p:extLst>
          </p:nvPr>
        </p:nvGraphicFramePr>
        <p:xfrm>
          <a:off x="3962400" y="3429000"/>
          <a:ext cx="4619625" cy="266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0" name="Equation" r:id="rId5" imgW="2552700" imgH="1473200" progId="Equation.3">
                  <p:embed/>
                </p:oleObj>
              </mc:Choice>
              <mc:Fallback>
                <p:oleObj name="Equation" r:id="rId5" imgW="2552700" imgH="147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62400" y="3429000"/>
                        <a:ext cx="4619625" cy="2668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V="1">
            <a:off x="4876800" y="2971800"/>
            <a:ext cx="609600" cy="12954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8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robot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8534400" cy="4408488"/>
          </a:xfrm>
        </p:spPr>
        <p:txBody>
          <a:bodyPr/>
          <a:lstStyle/>
          <a:p>
            <a:r>
              <a:rPr lang="en-US" dirty="0" smtClean="0"/>
              <a:t>Mobile robot localization can be seen as a </a:t>
            </a:r>
            <a:r>
              <a:rPr lang="en-US" u="sng" dirty="0" smtClean="0"/>
              <a:t>transformation problem</a:t>
            </a:r>
            <a:r>
              <a:rPr lang="en-US" dirty="0" smtClean="0"/>
              <a:t> between the robot’s </a:t>
            </a:r>
            <a:r>
              <a:rPr lang="en-US" u="sng" dirty="0" smtClean="0"/>
              <a:t>local coordinate frame</a:t>
            </a:r>
            <a:r>
              <a:rPr lang="en-US" dirty="0" smtClean="0"/>
              <a:t> and the </a:t>
            </a:r>
            <a:r>
              <a:rPr lang="en-US" u="sng" dirty="0" smtClean="0"/>
              <a:t>global</a:t>
            </a:r>
            <a:r>
              <a:rPr lang="en-US" dirty="0" smtClean="0"/>
              <a:t> coordinate frame.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Most robot do not possess a sensor for measuring </a:t>
            </a:r>
            <a:r>
              <a:rPr lang="en-US" u="sng" dirty="0" smtClean="0">
                <a:solidFill>
                  <a:srgbClr val="800000"/>
                </a:solidFill>
              </a:rPr>
              <a:t>pose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u="sng" dirty="0" smtClean="0">
                <a:solidFill>
                  <a:srgbClr val="800000"/>
                </a:solidFill>
              </a:rPr>
              <a:t>directly</a:t>
            </a:r>
            <a:r>
              <a:rPr lang="en-US" dirty="0" smtClean="0">
                <a:solidFill>
                  <a:srgbClr val="800000"/>
                </a:solidFill>
              </a:rPr>
              <a:t> from a single scan.</a:t>
            </a:r>
          </a:p>
          <a:p>
            <a:r>
              <a:rPr lang="en-US" dirty="0" smtClean="0"/>
              <a:t>It has to </a:t>
            </a:r>
            <a:r>
              <a:rPr lang="en-US" u="sng" dirty="0" smtClean="0"/>
              <a:t>integrate data over time</a:t>
            </a:r>
            <a:r>
              <a:rPr lang="en-US" dirty="0" smtClean="0"/>
              <a:t> to determine its pose.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Localization problems assume that an </a:t>
            </a:r>
            <a:r>
              <a:rPr lang="en-US" b="1" u="sng" dirty="0" smtClean="0">
                <a:solidFill>
                  <a:srgbClr val="800000"/>
                </a:solidFill>
              </a:rPr>
              <a:t>accurate</a:t>
            </a:r>
            <a:r>
              <a:rPr lang="en-US" u="sng" dirty="0" smtClean="0">
                <a:solidFill>
                  <a:srgbClr val="800000"/>
                </a:solidFill>
              </a:rPr>
              <a:t> map is available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77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</a:t>
            </a:r>
            <a:r>
              <a:rPr lang="en-US" smtClean="0"/>
              <a:t>inearized </a:t>
            </a:r>
            <a:r>
              <a:rPr lang="en-US" dirty="0" smtClean="0"/>
              <a:t>measurement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8305800" cy="685800"/>
          </a:xfrm>
        </p:spPr>
        <p:txBody>
          <a:bodyPr/>
          <a:lstStyle/>
          <a:p>
            <a:r>
              <a:rPr lang="en-US" dirty="0" smtClean="0"/>
              <a:t>Calculating the derivatives we get lines 7-11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328336"/>
              </p:ext>
            </p:extLst>
          </p:nvPr>
        </p:nvGraphicFramePr>
        <p:xfrm>
          <a:off x="2106613" y="2678113"/>
          <a:ext cx="4848225" cy="252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8" name="Equation" r:id="rId3" imgW="2679700" imgH="1397000" progId="Equation.3">
                  <p:embed/>
                </p:oleObj>
              </mc:Choice>
              <mc:Fallback>
                <p:oleObj name="Equation" r:id="rId3" imgW="2679700" imgH="139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6613" y="2678113"/>
                        <a:ext cx="4848225" cy="2528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279979"/>
              </p:ext>
            </p:extLst>
          </p:nvPr>
        </p:nvGraphicFramePr>
        <p:xfrm>
          <a:off x="1066800" y="5410200"/>
          <a:ext cx="3886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9" name="Equation" r:id="rId5" imgW="1943100" imgH="304800" progId="Equation.3">
                  <p:embed/>
                </p:oleObj>
              </mc:Choice>
              <mc:Fallback>
                <p:oleObj name="Equation" r:id="rId5" imgW="19431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6800" y="5410200"/>
                        <a:ext cx="3886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V="1">
            <a:off x="1295400" y="4267200"/>
            <a:ext cx="1981200" cy="1295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583177"/>
              </p:ext>
            </p:extLst>
          </p:nvPr>
        </p:nvGraphicFramePr>
        <p:xfrm>
          <a:off x="6324600" y="5486400"/>
          <a:ext cx="736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50" name="Equation" r:id="rId7" imgW="368300" imgH="241300" progId="Equation.3">
                  <p:embed/>
                </p:oleObj>
              </mc:Choice>
              <mc:Fallback>
                <p:oleObj name="Equation" r:id="rId7" imgW="368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24600" y="5486400"/>
                        <a:ext cx="7366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H="1" flipV="1">
            <a:off x="5029200" y="3886200"/>
            <a:ext cx="1371600" cy="1752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35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assumption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229600" cy="1143000"/>
          </a:xfrm>
        </p:spPr>
        <p:txBody>
          <a:bodyPr/>
          <a:lstStyle/>
          <a:p>
            <a:r>
              <a:rPr lang="en-US" dirty="0" smtClean="0"/>
              <a:t>We assume that all feature measurement probabilities are independent given the pose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t</a:t>
            </a:r>
            <a:r>
              <a:rPr lang="en-US" dirty="0" smtClean="0"/>
              <a:t> and the map </a:t>
            </a:r>
            <a:r>
              <a:rPr lang="en-US" i="1" dirty="0" smtClean="0"/>
              <a:t>m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560401"/>
              </p:ext>
            </p:extLst>
          </p:nvPr>
        </p:nvGraphicFramePr>
        <p:xfrm>
          <a:off x="2895600" y="2971800"/>
          <a:ext cx="3454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5" name="Equation" r:id="rId3" imgW="1727200" imgH="342900" progId="Equation.3">
                  <p:embed/>
                </p:oleObj>
              </mc:Choice>
              <mc:Fallback>
                <p:oleObj name="Equation" r:id="rId3" imgW="17272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5600" y="2971800"/>
                        <a:ext cx="34544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3962400"/>
            <a:ext cx="8305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800000"/>
                </a:solidFill>
              </a:rPr>
              <a:t>This assumption is good in static environments</a:t>
            </a:r>
          </a:p>
          <a:p>
            <a:r>
              <a:rPr lang="en-US" dirty="0" smtClean="0"/>
              <a:t>Allows inclusion of multiple features into our filter.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71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implementation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0199"/>
            <a:ext cx="7696200" cy="431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63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90600"/>
            <a:ext cx="7200899" cy="53313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5029200" cy="762000"/>
          </a:xfrm>
        </p:spPr>
        <p:txBody>
          <a:bodyPr/>
          <a:lstStyle/>
          <a:p>
            <a:r>
              <a:rPr lang="en-US" dirty="0" smtClean="0"/>
              <a:t>Prediction step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86400" y="533400"/>
            <a:ext cx="3460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u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=10cm/s;5</a:t>
            </a:r>
            <a:r>
              <a:rPr lang="en-US" baseline="30000" dirty="0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/s for 9 seconds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result: Arc </a:t>
            </a:r>
            <a:r>
              <a:rPr lang="en-US" dirty="0" err="1" smtClean="0">
                <a:latin typeface="Times New Roman"/>
                <a:cs typeface="Times New Roman"/>
              </a:rPr>
              <a:t>leng</a:t>
            </a:r>
            <a:r>
              <a:rPr lang="en-US" dirty="0" smtClean="0">
                <a:latin typeface="Times New Roman"/>
                <a:cs typeface="Times New Roman"/>
              </a:rPr>
              <a:t>=90cm &amp; Rot = 45</a:t>
            </a:r>
            <a:r>
              <a:rPr lang="en-US" baseline="30000" dirty="0" smtClean="0">
                <a:latin typeface="Times New Roman"/>
                <a:cs typeface="Times New Roman"/>
              </a:rPr>
              <a:t>o</a:t>
            </a:r>
            <a:endParaRPr lang="en-US" baseline="30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1981200"/>
            <a:ext cx="1028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α</a:t>
            </a:r>
            <a:r>
              <a:rPr lang="en-US" i="1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=10%;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α</a:t>
            </a:r>
            <a:r>
              <a:rPr lang="en-US" baseline="-25000" dirty="0" smtClean="0">
                <a:latin typeface="Times New Roman"/>
                <a:cs typeface="Times New Roman"/>
              </a:rPr>
              <a:t>4</a:t>
            </a:r>
            <a:r>
              <a:rPr lang="en-US" dirty="0" smtClean="0">
                <a:latin typeface="Times New Roman"/>
                <a:cs typeface="Times New Roman"/>
              </a:rPr>
              <a:t>=10%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4343400"/>
            <a:ext cx="1028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α</a:t>
            </a:r>
            <a:r>
              <a:rPr lang="en-US" i="1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=10%;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α</a:t>
            </a:r>
            <a:r>
              <a:rPr lang="en-US" baseline="-25000" dirty="0" smtClean="0">
                <a:latin typeface="Times New Roman"/>
                <a:cs typeface="Times New Roman"/>
              </a:rPr>
              <a:t>4</a:t>
            </a:r>
            <a:r>
              <a:rPr lang="en-US" dirty="0" smtClean="0">
                <a:latin typeface="Times New Roman"/>
                <a:cs typeface="Times New Roman"/>
              </a:rPr>
              <a:t>=30%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72400" y="1905000"/>
            <a:ext cx="1028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α</a:t>
            </a:r>
            <a:r>
              <a:rPr lang="en-US" i="1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=30%;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α</a:t>
            </a:r>
            <a:r>
              <a:rPr lang="en-US" baseline="-25000" dirty="0" smtClean="0">
                <a:latin typeface="Times New Roman"/>
                <a:cs typeface="Times New Roman"/>
              </a:rPr>
              <a:t>4</a:t>
            </a:r>
            <a:r>
              <a:rPr lang="en-US" dirty="0" smtClean="0">
                <a:latin typeface="Times New Roman"/>
                <a:cs typeface="Times New Roman"/>
              </a:rPr>
              <a:t>=10%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72400" y="4572000"/>
            <a:ext cx="1028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α</a:t>
            </a:r>
            <a:r>
              <a:rPr lang="en-US" i="1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=30%;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α</a:t>
            </a:r>
            <a:r>
              <a:rPr lang="en-US" baseline="-25000" dirty="0" smtClean="0">
                <a:latin typeface="Times New Roman"/>
                <a:cs typeface="Times New Roman"/>
              </a:rPr>
              <a:t>4</a:t>
            </a:r>
            <a:r>
              <a:rPr lang="en-US" dirty="0" smtClean="0">
                <a:latin typeface="Times New Roman"/>
                <a:cs typeface="Times New Roman"/>
              </a:rPr>
              <a:t>=30%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33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dirty="0" smtClean="0"/>
              <a:t>Measurement prediction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14400"/>
            <a:ext cx="7334264" cy="53848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88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dirty="0" smtClean="0"/>
              <a:t>Correction step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90600"/>
            <a:ext cx="7039124" cy="52705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7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r>
              <a:rPr lang="en-US" dirty="0" smtClean="0"/>
              <a:t>EKF-based localization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43000"/>
            <a:ext cx="6807200" cy="501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36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295400"/>
          </a:xfrm>
        </p:spPr>
        <p:txBody>
          <a:bodyPr/>
          <a:lstStyle/>
          <a:p>
            <a:r>
              <a:rPr lang="en-US" dirty="0" smtClean="0"/>
              <a:t>EKF localization with unknown correspondences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09800"/>
            <a:ext cx="8686800" cy="3951288"/>
          </a:xfrm>
        </p:spPr>
        <p:txBody>
          <a:bodyPr/>
          <a:lstStyle/>
          <a:p>
            <a:r>
              <a:rPr lang="en-US" dirty="0" smtClean="0"/>
              <a:t>The most simple way to deal with this is </a:t>
            </a:r>
            <a:r>
              <a:rPr lang="en-US" u="sng" dirty="0" smtClean="0"/>
              <a:t>Maximum Likelihood</a:t>
            </a:r>
            <a:r>
              <a:rPr lang="en-US" u="sng" dirty="0"/>
              <a:t> </a:t>
            </a:r>
            <a:r>
              <a:rPr lang="en-US" dirty="0" smtClean="0"/>
              <a:t>(ML)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One first determines the </a:t>
            </a:r>
            <a:r>
              <a:rPr lang="en-US" u="sng" dirty="0" smtClean="0">
                <a:solidFill>
                  <a:srgbClr val="800000"/>
                </a:solidFill>
              </a:rPr>
              <a:t>most likely value</a:t>
            </a:r>
            <a:r>
              <a:rPr lang="en-US" dirty="0" smtClean="0">
                <a:solidFill>
                  <a:srgbClr val="800000"/>
                </a:solidFill>
              </a:rPr>
              <a:t> of the </a:t>
            </a:r>
            <a:r>
              <a:rPr lang="en-US" u="sng" dirty="0" smtClean="0">
                <a:solidFill>
                  <a:srgbClr val="800000"/>
                </a:solidFill>
              </a:rPr>
              <a:t>correspondence</a:t>
            </a:r>
            <a:r>
              <a:rPr lang="en-US" dirty="0" smtClean="0">
                <a:solidFill>
                  <a:srgbClr val="800000"/>
                </a:solidFill>
              </a:rPr>
              <a:t> value, then takes it for granted.</a:t>
            </a:r>
          </a:p>
          <a:p>
            <a:r>
              <a:rPr lang="en-US" dirty="0" smtClean="0"/>
              <a:t>ML techniques are </a:t>
            </a:r>
            <a:r>
              <a:rPr lang="en-US" u="sng" dirty="0" smtClean="0"/>
              <a:t>brittle</a:t>
            </a:r>
            <a:r>
              <a:rPr lang="en-US" dirty="0" smtClean="0"/>
              <a:t> if there are </a:t>
            </a:r>
            <a:r>
              <a:rPr lang="en-US" u="sng" dirty="0" smtClean="0"/>
              <a:t>many equally likely </a:t>
            </a:r>
            <a:r>
              <a:rPr lang="en-US" dirty="0" smtClean="0"/>
              <a:t>hypotheses for the correspondence variable.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36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534400" cy="1058863"/>
          </a:xfrm>
        </p:spPr>
        <p:txBody>
          <a:bodyPr/>
          <a:lstStyle/>
          <a:p>
            <a:r>
              <a:rPr lang="en-US" dirty="0" smtClean="0"/>
              <a:t>How to deal with false correspondences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534400" cy="4724400"/>
          </a:xfrm>
        </p:spPr>
        <p:txBody>
          <a:bodyPr/>
          <a:lstStyle/>
          <a:p>
            <a:r>
              <a:rPr lang="en-US" dirty="0" smtClean="0"/>
              <a:t>Select landmarks that are </a:t>
            </a:r>
            <a:r>
              <a:rPr lang="en-US" u="sng" dirty="0" smtClean="0"/>
              <a:t>sufficiently unique</a:t>
            </a:r>
            <a:r>
              <a:rPr lang="en-US" dirty="0" smtClean="0"/>
              <a:t> and sufficiently </a:t>
            </a:r>
            <a:r>
              <a:rPr lang="en-US" u="sng" dirty="0" smtClean="0"/>
              <a:t>far apart</a:t>
            </a:r>
            <a:r>
              <a:rPr lang="en-US" dirty="0" smtClean="0"/>
              <a:t> from each other.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Make sure that the robot’s </a:t>
            </a:r>
            <a:r>
              <a:rPr lang="en-US" u="sng" dirty="0" smtClean="0">
                <a:solidFill>
                  <a:srgbClr val="800000"/>
                </a:solidFill>
              </a:rPr>
              <a:t>pose uncertainty</a:t>
            </a:r>
            <a:r>
              <a:rPr lang="en-US" dirty="0" smtClean="0">
                <a:solidFill>
                  <a:srgbClr val="800000"/>
                </a:solidFill>
              </a:rPr>
              <a:t> remains </a:t>
            </a:r>
            <a:r>
              <a:rPr lang="en-US" u="sng" dirty="0" smtClean="0">
                <a:solidFill>
                  <a:srgbClr val="800000"/>
                </a:solidFill>
              </a:rPr>
              <a:t>small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</a:p>
          <a:p>
            <a:r>
              <a:rPr lang="en-US" dirty="0" smtClean="0"/>
              <a:t>These strategies are </a:t>
            </a:r>
            <a:r>
              <a:rPr lang="en-US" u="sng" dirty="0" smtClean="0"/>
              <a:t>counter to each other</a:t>
            </a:r>
            <a:r>
              <a:rPr lang="en-US" dirty="0" smtClean="0"/>
              <a:t>. So finding the </a:t>
            </a:r>
            <a:r>
              <a:rPr lang="en-US" u="sng" dirty="0" smtClean="0"/>
              <a:t>right granularity</a:t>
            </a:r>
            <a:r>
              <a:rPr lang="en-US" dirty="0" smtClean="0"/>
              <a:t> of landmarks can be somewhat of an </a:t>
            </a:r>
            <a:r>
              <a:rPr lang="en-US" u="sng" dirty="0" smtClean="0"/>
              <a:t>art form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The </a:t>
            </a:r>
            <a:r>
              <a:rPr lang="en-US" u="sng" dirty="0" smtClean="0">
                <a:solidFill>
                  <a:srgbClr val="800000"/>
                </a:solidFill>
              </a:rPr>
              <a:t>ML</a:t>
            </a:r>
            <a:r>
              <a:rPr lang="en-US" dirty="0" smtClean="0">
                <a:solidFill>
                  <a:srgbClr val="800000"/>
                </a:solidFill>
              </a:rPr>
              <a:t> technique is of </a:t>
            </a:r>
            <a:r>
              <a:rPr lang="en-US" u="sng" dirty="0" smtClean="0">
                <a:solidFill>
                  <a:srgbClr val="800000"/>
                </a:solidFill>
              </a:rPr>
              <a:t>great practical importance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</a:p>
          <a:p>
            <a:r>
              <a:rPr lang="en-US" dirty="0" smtClean="0"/>
              <a:t>In the table below the correspondence variable is chosen by minimizing a </a:t>
            </a:r>
            <a:r>
              <a:rPr lang="en-US" dirty="0" err="1" smtClean="0"/>
              <a:t>Mahalanobis</a:t>
            </a:r>
            <a:r>
              <a:rPr lang="en-US" dirty="0" smtClean="0"/>
              <a:t> distance.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852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117599"/>
            <a:ext cx="7277100" cy="5074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763000" cy="685800"/>
          </a:xfrm>
        </p:spPr>
        <p:txBody>
          <a:bodyPr/>
          <a:lstStyle/>
          <a:p>
            <a:r>
              <a:rPr lang="en-US" sz="3200" dirty="0" smtClean="0"/>
              <a:t>EKF localization (unknown correspondence)</a:t>
            </a:r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07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09600"/>
          </a:xfrm>
        </p:spPr>
        <p:txBody>
          <a:bodyPr/>
          <a:lstStyle/>
          <a:p>
            <a:r>
              <a:rPr lang="en-US" dirty="0" smtClean="0"/>
              <a:t>Examples of maps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838200"/>
            <a:ext cx="1022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3366"/>
                </a:solidFill>
                <a:latin typeface="Times New Roman"/>
                <a:cs typeface="Times New Roman"/>
              </a:rPr>
              <a:t>Metric </a:t>
            </a:r>
            <a:endParaRPr lang="en-US" sz="2400" dirty="0">
              <a:solidFill>
                <a:srgbClr val="003366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6600" y="762000"/>
            <a:ext cx="1650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Topological </a:t>
            </a:r>
            <a:endParaRPr lang="en-US" sz="2400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7400" y="58674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3366"/>
                </a:solidFill>
                <a:latin typeface="Times New Roman"/>
                <a:cs typeface="Times New Roman"/>
              </a:rPr>
              <a:t>Mosaic of a ceiling</a:t>
            </a:r>
            <a:endParaRPr lang="en-US" sz="2400" dirty="0">
              <a:solidFill>
                <a:srgbClr val="003366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37978"/>
            <a:ext cx="7086600" cy="48530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58674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Occupancy grid</a:t>
            </a:r>
            <a:endParaRPr lang="en-US" sz="2400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15787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90600"/>
            <a:ext cx="6324600" cy="526030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763000" cy="685800"/>
          </a:xfrm>
        </p:spPr>
        <p:txBody>
          <a:bodyPr/>
          <a:lstStyle/>
          <a:p>
            <a:r>
              <a:rPr lang="en-US" sz="3200" dirty="0" smtClean="0"/>
              <a:t>EKF localization (unknown correspondence)</a:t>
            </a:r>
            <a:endParaRPr lang="en-US" sz="3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71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Multi-hypothesis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382000" cy="1219200"/>
          </a:xfrm>
        </p:spPr>
        <p:txBody>
          <a:bodyPr/>
          <a:lstStyle/>
          <a:p>
            <a:r>
              <a:rPr lang="en-US" dirty="0" smtClean="0"/>
              <a:t>The Multi Hypothesis Tracking (MHT) represents a belief by a </a:t>
            </a:r>
            <a:r>
              <a:rPr lang="en-US" u="sng" dirty="0" smtClean="0"/>
              <a:t>mixture of Gaussians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177592"/>
              </p:ext>
            </p:extLst>
          </p:nvPr>
        </p:nvGraphicFramePr>
        <p:xfrm>
          <a:off x="609600" y="2895600"/>
          <a:ext cx="793342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6" name="Equation" r:id="rId3" imgW="4330700" imgH="457200" progId="Equation.3">
                  <p:embed/>
                </p:oleObj>
              </mc:Choice>
              <mc:Fallback>
                <p:oleObj name="Equation" r:id="rId3" imgW="4330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2895600"/>
                        <a:ext cx="7933423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81000" y="4114800"/>
            <a:ext cx="8305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800000"/>
                </a:solidFill>
              </a:rPr>
              <a:t>Here </a:t>
            </a:r>
            <a:r>
              <a:rPr lang="en-US" u="sng" dirty="0" smtClean="0">
                <a:solidFill>
                  <a:srgbClr val="800000"/>
                </a:solidFill>
              </a:rPr>
              <a:t>each component</a:t>
            </a:r>
            <a:r>
              <a:rPr lang="en-US" dirty="0" smtClean="0">
                <a:solidFill>
                  <a:srgbClr val="800000"/>
                </a:solidFill>
              </a:rPr>
              <a:t> (track) is a </a:t>
            </a:r>
            <a:r>
              <a:rPr lang="en-US" u="sng" dirty="0" smtClean="0">
                <a:solidFill>
                  <a:srgbClr val="800000"/>
                </a:solidFill>
              </a:rPr>
              <a:t>Gaussian</a:t>
            </a:r>
            <a:r>
              <a:rPr lang="en-US" dirty="0" smtClean="0">
                <a:solidFill>
                  <a:srgbClr val="800000"/>
                </a:solidFill>
              </a:rPr>
              <a:t> with mean </a:t>
            </a:r>
            <a:r>
              <a:rPr lang="en-US" i="1" dirty="0" err="1" smtClean="0">
                <a:solidFill>
                  <a:srgbClr val="800000"/>
                </a:solidFill>
              </a:rPr>
              <a:t>μ</a:t>
            </a:r>
            <a:r>
              <a:rPr lang="en-US" i="1" baseline="-25000" dirty="0" err="1" smtClean="0">
                <a:solidFill>
                  <a:srgbClr val="800000"/>
                </a:solidFill>
              </a:rPr>
              <a:t>t,l</a:t>
            </a:r>
            <a:r>
              <a:rPr lang="en-US" baseline="-25000" dirty="0" smtClean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and covariance </a:t>
            </a:r>
            <a:r>
              <a:rPr lang="en-US" i="1" dirty="0" err="1" smtClean="0">
                <a:solidFill>
                  <a:srgbClr val="800000"/>
                </a:solidFill>
              </a:rPr>
              <a:t>Σ</a:t>
            </a:r>
            <a:r>
              <a:rPr lang="en-US" i="1" baseline="-25000" dirty="0" err="1" smtClean="0">
                <a:solidFill>
                  <a:srgbClr val="800000"/>
                </a:solidFill>
              </a:rPr>
              <a:t>t,l</a:t>
            </a:r>
            <a:r>
              <a:rPr lang="en-US" dirty="0" smtClean="0">
                <a:solidFill>
                  <a:srgbClr val="800000"/>
                </a:solidFill>
              </a:rPr>
              <a:t>. The scalar </a:t>
            </a:r>
            <a:r>
              <a:rPr lang="en-US" i="1" dirty="0" err="1" smtClean="0">
                <a:solidFill>
                  <a:srgbClr val="800000"/>
                </a:solidFill>
              </a:rPr>
              <a:t>Ψ</a:t>
            </a:r>
            <a:r>
              <a:rPr lang="en-US" i="1" baseline="-25000" dirty="0" err="1" smtClean="0">
                <a:solidFill>
                  <a:srgbClr val="800000"/>
                </a:solidFill>
              </a:rPr>
              <a:t>t,l</a:t>
            </a:r>
            <a:r>
              <a:rPr lang="en-US" baseline="-25000" dirty="0" smtClean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&gt; 0 is a mixture weight.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35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MHT data association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382000" cy="2590800"/>
          </a:xfrm>
        </p:spPr>
        <p:txBody>
          <a:bodyPr/>
          <a:lstStyle/>
          <a:p>
            <a:r>
              <a:rPr lang="en-US" u="sng" dirty="0" smtClean="0"/>
              <a:t>Each</a:t>
            </a:r>
            <a:r>
              <a:rPr lang="en-US" dirty="0" smtClean="0"/>
              <a:t> mixture component relies on a </a:t>
            </a:r>
            <a:r>
              <a:rPr lang="en-US" u="sng" dirty="0" smtClean="0"/>
              <a:t>unique sequence</a:t>
            </a:r>
            <a:r>
              <a:rPr lang="en-US" dirty="0" smtClean="0"/>
              <a:t> of data association decisions. 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Therefore we write the </a:t>
            </a:r>
            <a:r>
              <a:rPr lang="en-US" u="sng" dirty="0" smtClean="0">
                <a:solidFill>
                  <a:srgbClr val="800000"/>
                </a:solidFill>
              </a:rPr>
              <a:t>data association for each track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i="1" dirty="0" smtClean="0">
                <a:solidFill>
                  <a:srgbClr val="800000"/>
                </a:solidFill>
              </a:rPr>
              <a:t>l</a:t>
            </a:r>
            <a:r>
              <a:rPr lang="en-US" dirty="0" smtClean="0">
                <a:solidFill>
                  <a:srgbClr val="800000"/>
                </a:solidFill>
              </a:rPr>
              <a:t> as </a:t>
            </a:r>
            <a:r>
              <a:rPr lang="en-US" i="1" dirty="0" smtClean="0">
                <a:solidFill>
                  <a:srgbClr val="800000"/>
                </a:solidFill>
              </a:rPr>
              <a:t>c</a:t>
            </a:r>
            <a:r>
              <a:rPr lang="en-US" i="1" baseline="-25000" dirty="0" smtClean="0">
                <a:solidFill>
                  <a:srgbClr val="800000"/>
                </a:solidFill>
              </a:rPr>
              <a:t>1:t,l</a:t>
            </a:r>
            <a:endParaRPr lang="en-US" dirty="0" smtClean="0">
              <a:solidFill>
                <a:srgbClr val="800000"/>
              </a:solidFill>
            </a:endParaRPr>
          </a:p>
          <a:p>
            <a:r>
              <a:rPr lang="en-US" dirty="0" smtClean="0"/>
              <a:t>We can now write: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478452"/>
              </p:ext>
            </p:extLst>
          </p:nvPr>
        </p:nvGraphicFramePr>
        <p:xfrm>
          <a:off x="2819400" y="4267200"/>
          <a:ext cx="40161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5" name="Equation" r:id="rId3" imgW="1625600" imgH="215900" progId="Equation.3">
                  <p:embed/>
                </p:oleObj>
              </mc:Choice>
              <mc:Fallback>
                <p:oleObj name="Equation" r:id="rId3" imgW="1625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9400" y="4267200"/>
                        <a:ext cx="401618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270850"/>
              </p:ext>
            </p:extLst>
          </p:nvPr>
        </p:nvGraphicFramePr>
        <p:xfrm>
          <a:off x="3124200" y="4953000"/>
          <a:ext cx="3052762" cy="616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6" name="Equation" r:id="rId5" imgW="1320800" imgH="266700" progId="Equation.3">
                  <p:embed/>
                </p:oleObj>
              </mc:Choice>
              <mc:Fallback>
                <p:oleObj name="Equation" r:id="rId5" imgW="1320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24200" y="4953000"/>
                        <a:ext cx="3052762" cy="616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944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MHT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382000" cy="1219200"/>
          </a:xfrm>
        </p:spPr>
        <p:txBody>
          <a:bodyPr/>
          <a:lstStyle/>
          <a:p>
            <a:r>
              <a:rPr lang="en-US" dirty="0" smtClean="0"/>
              <a:t>The MHT </a:t>
            </a:r>
            <a:r>
              <a:rPr lang="en-US" u="sng" dirty="0" smtClean="0"/>
              <a:t>terminates each component</a:t>
            </a:r>
            <a:r>
              <a:rPr lang="en-US" dirty="0" smtClean="0"/>
              <a:t> whose relative mixture weight is </a:t>
            </a:r>
            <a:r>
              <a:rPr lang="en-US" u="sng" dirty="0" smtClean="0"/>
              <a:t>smaller</a:t>
            </a:r>
            <a:r>
              <a:rPr lang="en-US" dirty="0" smtClean="0"/>
              <a:t> than a threshold: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908379"/>
              </p:ext>
            </p:extLst>
          </p:nvPr>
        </p:nvGraphicFramePr>
        <p:xfrm>
          <a:off x="3581400" y="2895600"/>
          <a:ext cx="216323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4" name="Equation" r:id="rId3" imgW="927100" imgH="457200" progId="Equation.3">
                  <p:embed/>
                </p:oleObj>
              </mc:Choice>
              <mc:Fallback>
                <p:oleObj name="Equation" r:id="rId3" imgW="927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81400" y="2895600"/>
                        <a:ext cx="2163233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401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686800" cy="4637088"/>
          </a:xfrm>
        </p:spPr>
        <p:txBody>
          <a:bodyPr/>
          <a:lstStyle/>
          <a:p>
            <a:r>
              <a:rPr lang="en-US" dirty="0" smtClean="0"/>
              <a:t>EKF and MHT tend to work well </a:t>
            </a:r>
            <a:r>
              <a:rPr lang="en-US" u="sng" dirty="0" smtClean="0"/>
              <a:t>only</a:t>
            </a:r>
            <a:r>
              <a:rPr lang="en-US" dirty="0" smtClean="0"/>
              <a:t> if the position </a:t>
            </a:r>
            <a:r>
              <a:rPr lang="en-US" u="sng" dirty="0" smtClean="0"/>
              <a:t>uncertainty is small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A </a:t>
            </a:r>
            <a:r>
              <a:rPr lang="en-US" u="sng" dirty="0" err="1" smtClean="0">
                <a:solidFill>
                  <a:srgbClr val="800000"/>
                </a:solidFill>
              </a:rPr>
              <a:t>uni</a:t>
            </a:r>
            <a:r>
              <a:rPr lang="en-US" u="sng" dirty="0" smtClean="0">
                <a:solidFill>
                  <a:srgbClr val="800000"/>
                </a:solidFill>
              </a:rPr>
              <a:t>-modal Gaussian</a:t>
            </a:r>
            <a:r>
              <a:rPr lang="en-US" dirty="0" smtClean="0">
                <a:solidFill>
                  <a:srgbClr val="800000"/>
                </a:solidFill>
              </a:rPr>
              <a:t> is usually a good representation of uncertainty in tracking. It is </a:t>
            </a:r>
            <a:r>
              <a:rPr lang="en-US" u="sng" dirty="0" smtClean="0">
                <a:solidFill>
                  <a:srgbClr val="800000"/>
                </a:solidFill>
              </a:rPr>
              <a:t>not</a:t>
            </a:r>
            <a:r>
              <a:rPr lang="en-US" dirty="0" smtClean="0">
                <a:solidFill>
                  <a:srgbClr val="800000"/>
                </a:solidFill>
              </a:rPr>
              <a:t> a </a:t>
            </a:r>
            <a:r>
              <a:rPr lang="en-US" u="sng" dirty="0" smtClean="0">
                <a:solidFill>
                  <a:srgbClr val="800000"/>
                </a:solidFill>
              </a:rPr>
              <a:t>good</a:t>
            </a:r>
            <a:r>
              <a:rPr lang="en-US" dirty="0" smtClean="0">
                <a:solidFill>
                  <a:srgbClr val="800000"/>
                </a:solidFill>
              </a:rPr>
              <a:t> representation in </a:t>
            </a:r>
            <a:r>
              <a:rPr lang="en-US" u="sng" dirty="0" smtClean="0">
                <a:solidFill>
                  <a:srgbClr val="800000"/>
                </a:solidFill>
              </a:rPr>
              <a:t>global localization</a:t>
            </a:r>
            <a:r>
              <a:rPr lang="en-US" dirty="0" smtClean="0">
                <a:solidFill>
                  <a:srgbClr val="800000"/>
                </a:solidFill>
              </a:rPr>
              <a:t> problems. </a:t>
            </a:r>
          </a:p>
          <a:p>
            <a:r>
              <a:rPr lang="en-US" dirty="0" smtClean="0"/>
              <a:t>A </a:t>
            </a:r>
            <a:r>
              <a:rPr lang="en-US" u="sng" dirty="0" smtClean="0"/>
              <a:t>narrow Gaussian</a:t>
            </a:r>
            <a:r>
              <a:rPr lang="en-US" dirty="0" smtClean="0"/>
              <a:t> reduces the danger of </a:t>
            </a:r>
            <a:r>
              <a:rPr lang="en-US" u="sng" dirty="0" smtClean="0"/>
              <a:t>erroneous correspondence</a:t>
            </a:r>
            <a:r>
              <a:rPr lang="en-US" dirty="0" smtClean="0"/>
              <a:t> decisions. A </a:t>
            </a:r>
            <a:r>
              <a:rPr lang="en-US" u="sng" dirty="0" smtClean="0"/>
              <a:t>single</a:t>
            </a:r>
            <a:r>
              <a:rPr lang="en-US" dirty="0" smtClean="0"/>
              <a:t> false correspondence can </a:t>
            </a:r>
            <a:r>
              <a:rPr lang="en-US" u="sng" dirty="0" smtClean="0"/>
              <a:t>derail</a:t>
            </a:r>
            <a:r>
              <a:rPr lang="en-US" dirty="0" smtClean="0"/>
              <a:t> the tracker. The </a:t>
            </a:r>
            <a:r>
              <a:rPr lang="en-US" u="sng" dirty="0" smtClean="0"/>
              <a:t>MHT is more robust</a:t>
            </a:r>
            <a:r>
              <a:rPr lang="en-US" dirty="0" smtClean="0"/>
              <a:t> to this problem, although it </a:t>
            </a:r>
            <a:r>
              <a:rPr lang="en-US" u="sng" dirty="0" smtClean="0"/>
              <a:t>can fail</a:t>
            </a:r>
            <a:r>
              <a:rPr lang="en-US" dirty="0" smtClean="0"/>
              <a:t> if the correct correspondence is not amongst those in the GMM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419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686800" cy="4637088"/>
          </a:xfrm>
        </p:spPr>
        <p:txBody>
          <a:bodyPr/>
          <a:lstStyle/>
          <a:p>
            <a:r>
              <a:rPr lang="en-US" dirty="0" smtClean="0"/>
              <a:t>The Taylor expansion is usually only good in </a:t>
            </a:r>
            <a:r>
              <a:rPr lang="en-US" u="sng" dirty="0" smtClean="0"/>
              <a:t>close proximity</a:t>
            </a:r>
            <a:r>
              <a:rPr lang="en-US" dirty="0" smtClean="0"/>
              <a:t> to the linearization point. 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As a rule of thumb, if the STD for the orientation is </a:t>
            </a:r>
            <a:r>
              <a:rPr lang="en-US" b="1" u="sng" dirty="0" smtClean="0">
                <a:solidFill>
                  <a:srgbClr val="800000"/>
                </a:solidFill>
              </a:rPr>
              <a:t>larger </a:t>
            </a:r>
            <a:r>
              <a:rPr lang="en-US" b="1" u="sng" smtClean="0">
                <a:solidFill>
                  <a:srgbClr val="800000"/>
                </a:solidFill>
              </a:rPr>
              <a:t>than ±20 </a:t>
            </a:r>
            <a:r>
              <a:rPr lang="en-US" b="1" u="sng" dirty="0" smtClean="0">
                <a:solidFill>
                  <a:srgbClr val="800000"/>
                </a:solidFill>
              </a:rPr>
              <a:t>degrees</a:t>
            </a:r>
            <a:r>
              <a:rPr lang="en-US" dirty="0" smtClean="0">
                <a:solidFill>
                  <a:srgbClr val="800000"/>
                </a:solidFill>
              </a:rPr>
              <a:t>, linearization will make the </a:t>
            </a:r>
            <a:r>
              <a:rPr lang="en-US" u="sng" dirty="0" smtClean="0">
                <a:solidFill>
                  <a:srgbClr val="800000"/>
                </a:solidFill>
              </a:rPr>
              <a:t>system fail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</a:p>
          <a:p>
            <a:r>
              <a:rPr lang="en-US" dirty="0" smtClean="0"/>
              <a:t>The Gaussian localization algorithms are </a:t>
            </a:r>
            <a:r>
              <a:rPr lang="en-US" u="sng" dirty="0" smtClean="0"/>
              <a:t>inapplicable to global localization</a:t>
            </a:r>
            <a:r>
              <a:rPr lang="en-US" dirty="0" smtClean="0"/>
              <a:t> problems or the kidnapped robot problem.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318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dirty="0" smtClean="0"/>
              <a:t>Important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408" y="1143000"/>
            <a:ext cx="8839200" cy="50292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u="sng" dirty="0" smtClean="0"/>
              <a:t>design</a:t>
            </a:r>
            <a:r>
              <a:rPr lang="en-US" dirty="0" smtClean="0"/>
              <a:t> of the </a:t>
            </a:r>
            <a:r>
              <a:rPr lang="en-US" u="sng" dirty="0" smtClean="0"/>
              <a:t>appropriate features</a:t>
            </a:r>
            <a:r>
              <a:rPr lang="en-US" dirty="0" smtClean="0"/>
              <a:t> for the EKF localization is an </a:t>
            </a:r>
            <a:r>
              <a:rPr lang="en-US" u="sng" dirty="0" smtClean="0"/>
              <a:t>art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On one hand we want </a:t>
            </a:r>
            <a:r>
              <a:rPr lang="en-US" u="sng" dirty="0" smtClean="0">
                <a:solidFill>
                  <a:srgbClr val="800000"/>
                </a:solidFill>
              </a:rPr>
              <a:t>multiple features</a:t>
            </a:r>
            <a:r>
              <a:rPr lang="en-US" dirty="0" smtClean="0">
                <a:solidFill>
                  <a:srgbClr val="800000"/>
                </a:solidFill>
              </a:rPr>
              <a:t> to keep the uncertainty low.</a:t>
            </a:r>
          </a:p>
          <a:p>
            <a:r>
              <a:rPr lang="en-US" dirty="0" smtClean="0"/>
              <a:t>On the other hand we want to </a:t>
            </a:r>
            <a:r>
              <a:rPr lang="en-US" u="sng" dirty="0" smtClean="0"/>
              <a:t>minimize the chance</a:t>
            </a:r>
            <a:r>
              <a:rPr lang="en-US" dirty="0" smtClean="0"/>
              <a:t> that </a:t>
            </a:r>
            <a:r>
              <a:rPr lang="en-US" u="sng" dirty="0" smtClean="0"/>
              <a:t>landmarks are confused</a:t>
            </a:r>
            <a:r>
              <a:rPr lang="en-US" dirty="0" smtClean="0"/>
              <a:t> with each other.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Here </a:t>
            </a:r>
            <a:r>
              <a:rPr lang="en-US" u="sng" dirty="0" smtClean="0">
                <a:solidFill>
                  <a:srgbClr val="800000"/>
                </a:solidFill>
              </a:rPr>
              <a:t>MHT is more robust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</a:p>
          <a:p>
            <a:r>
              <a:rPr lang="en-US" dirty="0" smtClean="0"/>
              <a:t>As a rule of thumb, a </a:t>
            </a:r>
            <a:r>
              <a:rPr lang="en-US" u="sng" dirty="0" smtClean="0"/>
              <a:t>large number</a:t>
            </a:r>
            <a:r>
              <a:rPr lang="en-US" dirty="0" smtClean="0"/>
              <a:t> of landmarks work </a:t>
            </a:r>
            <a:r>
              <a:rPr lang="en-US" u="sng" dirty="0" smtClean="0"/>
              <a:t>better</a:t>
            </a:r>
            <a:r>
              <a:rPr lang="en-US" dirty="0" smtClean="0"/>
              <a:t> than </a:t>
            </a:r>
            <a:r>
              <a:rPr lang="en-US" u="sng" dirty="0" smtClean="0"/>
              <a:t>small</a:t>
            </a:r>
            <a:r>
              <a:rPr lang="en-US" dirty="0" smtClean="0"/>
              <a:t> numbers.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It is however critical to apply </a:t>
            </a:r>
            <a:r>
              <a:rPr lang="en-US" u="sng" dirty="0" smtClean="0">
                <a:solidFill>
                  <a:srgbClr val="800000"/>
                </a:solidFill>
              </a:rPr>
              <a:t>mutual exclusion</a:t>
            </a:r>
            <a:r>
              <a:rPr lang="en-US" dirty="0" smtClean="0">
                <a:solidFill>
                  <a:srgbClr val="800000"/>
                </a:solidFill>
              </a:rPr>
              <a:t> principle in data association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911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534400" cy="1752600"/>
          </a:xfrm>
        </p:spPr>
        <p:txBody>
          <a:bodyPr/>
          <a:lstStyle/>
          <a:p>
            <a:r>
              <a:rPr lang="en-US" dirty="0" smtClean="0"/>
              <a:t>EKF localization is </a:t>
            </a:r>
            <a:r>
              <a:rPr lang="en-US" u="sng" dirty="0" smtClean="0"/>
              <a:t>unable</a:t>
            </a:r>
            <a:r>
              <a:rPr lang="en-US" dirty="0" smtClean="0"/>
              <a:t> to process </a:t>
            </a:r>
            <a:r>
              <a:rPr lang="en-US" u="sng" dirty="0" smtClean="0"/>
              <a:t>negative information</a:t>
            </a:r>
            <a:r>
              <a:rPr lang="en-US" dirty="0" smtClean="0"/>
              <a:t> (absence of features).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EKF simply </a:t>
            </a:r>
            <a:r>
              <a:rPr lang="en-US" u="sng" dirty="0" smtClean="0">
                <a:solidFill>
                  <a:srgbClr val="800000"/>
                </a:solidFill>
              </a:rPr>
              <a:t>ignores</a:t>
            </a:r>
            <a:r>
              <a:rPr lang="en-US" dirty="0" smtClean="0">
                <a:solidFill>
                  <a:srgbClr val="800000"/>
                </a:solidFill>
              </a:rPr>
              <a:t> the issue of </a:t>
            </a:r>
            <a:r>
              <a:rPr lang="en-US" u="sng" dirty="0" smtClean="0">
                <a:solidFill>
                  <a:srgbClr val="800000"/>
                </a:solidFill>
              </a:rPr>
              <a:t>negative</a:t>
            </a:r>
            <a:r>
              <a:rPr lang="en-US" dirty="0" smtClean="0">
                <a:solidFill>
                  <a:srgbClr val="800000"/>
                </a:solidFill>
              </a:rPr>
              <a:t> information.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81000" y="3886200"/>
            <a:ext cx="8534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SPITE OF ALL THESE LIMITATIONS, EKF LOCALIZATION </a:t>
            </a:r>
            <a:r>
              <a:rPr lang="en-US" u="sng" dirty="0" smtClean="0"/>
              <a:t>CAN BE EXCELLENT</a:t>
            </a:r>
            <a:r>
              <a:rPr lang="en-US" dirty="0" smtClean="0"/>
              <a:t> IF WE ADDRESS THE ISSUE OF CORRESPONDENCE.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92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096000" y="1828800"/>
            <a:ext cx="2209800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48400" y="4572000"/>
            <a:ext cx="19812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600200" y="4648200"/>
            <a:ext cx="1905000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0600" y="1752600"/>
            <a:ext cx="1981200" cy="1219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76600" y="3200400"/>
            <a:ext cx="2743200" cy="685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taxonomy for localization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1752600"/>
            <a:ext cx="171453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- Local</a:t>
            </a:r>
          </a:p>
          <a:p>
            <a:r>
              <a:rPr lang="en-US" sz="24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- Global</a:t>
            </a:r>
          </a:p>
          <a:p>
            <a:r>
              <a:rPr lang="en-US" sz="24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- Kidnapped</a:t>
            </a:r>
            <a:endParaRPr lang="en-US" sz="2400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400" y="4648200"/>
            <a:ext cx="1646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Static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Dynamic</a:t>
            </a:r>
            <a:endParaRPr lang="en-US" sz="2400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0" y="4495800"/>
            <a:ext cx="1441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Passive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Active</a:t>
            </a:r>
            <a:endParaRPr lang="en-US" sz="2400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2200" y="1828800"/>
            <a:ext cx="2069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Single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Multi-robots</a:t>
            </a:r>
            <a:endParaRPr lang="en-US" sz="2400" dirty="0">
              <a:solidFill>
                <a:srgbClr val="80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3429000" y="32766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3366"/>
                </a:solidFill>
              </a:rPr>
              <a:t>LOCALIZATION</a:t>
            </a:r>
            <a:endParaRPr lang="en-US" sz="2400" b="1" dirty="0">
              <a:solidFill>
                <a:srgbClr val="003366"/>
              </a:solidFill>
            </a:endParaRPr>
          </a:p>
        </p:txBody>
      </p:sp>
      <p:cxnSp>
        <p:nvCxnSpPr>
          <p:cNvPr id="19" name="Straight Arrow Connector 18"/>
          <p:cNvCxnSpPr>
            <a:stCxn id="13" idx="1"/>
            <a:endCxn id="17" idx="3"/>
          </p:cNvCxnSpPr>
          <p:nvPr/>
        </p:nvCxnSpPr>
        <p:spPr>
          <a:xfrm flipH="1" flipV="1">
            <a:off x="2971800" y="2362200"/>
            <a:ext cx="706532" cy="938633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4" idx="1"/>
          </p:cNvCxnSpPr>
          <p:nvPr/>
        </p:nvCxnSpPr>
        <p:spPr>
          <a:xfrm flipV="1">
            <a:off x="5486400" y="2247900"/>
            <a:ext cx="609600" cy="10287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124200" y="3886200"/>
            <a:ext cx="609600" cy="7620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5"/>
          </p:cNvCxnSpPr>
          <p:nvPr/>
        </p:nvCxnSpPr>
        <p:spPr>
          <a:xfrm>
            <a:off x="5618068" y="3785767"/>
            <a:ext cx="858932" cy="710033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1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verses global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localization is characterized by the type of knowledge that is available initially &amp; at run-time.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Three types of localization problem: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 smtClean="0"/>
              <a:t>Position tracking</a:t>
            </a:r>
            <a:r>
              <a:rPr lang="en-US" dirty="0" smtClean="0"/>
              <a:t>: initial position known, localization is achieved by modeling noise in robot motion.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 smtClean="0">
                <a:solidFill>
                  <a:srgbClr val="008000"/>
                </a:solidFill>
              </a:rPr>
              <a:t>Global localization</a:t>
            </a:r>
            <a:r>
              <a:rPr lang="en-US" dirty="0" smtClean="0">
                <a:solidFill>
                  <a:srgbClr val="008000"/>
                </a:solidFill>
              </a:rPr>
              <a:t>: initial pose is unknown. Solutions can not assume </a:t>
            </a:r>
            <a:r>
              <a:rPr lang="en-US" dirty="0" err="1" smtClean="0">
                <a:solidFill>
                  <a:srgbClr val="008000"/>
                </a:solidFill>
              </a:rPr>
              <a:t>boundedness</a:t>
            </a:r>
            <a:r>
              <a:rPr lang="en-US" dirty="0" smtClean="0">
                <a:solidFill>
                  <a:srgbClr val="008000"/>
                </a:solidFill>
              </a:rPr>
              <a:t> of the pose error. More difficult than position tracking.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4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verses global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u="sng" dirty="0" smtClean="0"/>
              <a:t>Kidnapped robot</a:t>
            </a:r>
            <a:r>
              <a:rPr lang="en-US" dirty="0" smtClean="0"/>
              <a:t>: a variant of global localization, but where the robot can get kidnapped and </a:t>
            </a:r>
            <a:r>
              <a:rPr lang="en-US" dirty="0" err="1" smtClean="0"/>
              <a:t>tele</a:t>
            </a:r>
            <a:r>
              <a:rPr lang="en-US" dirty="0" smtClean="0"/>
              <a:t>-operated to some other location during operation.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The kidnapped robot problem is </a:t>
            </a:r>
            <a:r>
              <a:rPr lang="en-US" u="sng" dirty="0" smtClean="0">
                <a:solidFill>
                  <a:srgbClr val="800000"/>
                </a:solidFill>
              </a:rPr>
              <a:t>more difficult</a:t>
            </a:r>
            <a:r>
              <a:rPr lang="en-US" dirty="0" smtClean="0">
                <a:solidFill>
                  <a:srgbClr val="800000"/>
                </a:solidFill>
              </a:rPr>
              <a:t> than global localization, in that the robot might </a:t>
            </a:r>
            <a:r>
              <a:rPr lang="en-US" u="sng" dirty="0" smtClean="0">
                <a:solidFill>
                  <a:srgbClr val="800000"/>
                </a:solidFill>
              </a:rPr>
              <a:t>believe it knows</a:t>
            </a:r>
            <a:r>
              <a:rPr lang="en-US" dirty="0" smtClean="0">
                <a:solidFill>
                  <a:srgbClr val="800000"/>
                </a:solidFill>
              </a:rPr>
              <a:t> where it is while it does not. </a:t>
            </a:r>
            <a:endParaRPr lang="en-US" dirty="0">
              <a:solidFill>
                <a:srgbClr val="800000"/>
              </a:solidFill>
            </a:endParaRPr>
          </a:p>
          <a:p>
            <a:r>
              <a:rPr lang="en-US" dirty="0" smtClean="0"/>
              <a:t>In global localization the robot </a:t>
            </a:r>
            <a:r>
              <a:rPr lang="en-US" u="sng" dirty="0" smtClean="0"/>
              <a:t>knows that it does not </a:t>
            </a:r>
            <a:r>
              <a:rPr lang="en-US" dirty="0" smtClean="0"/>
              <a:t>know its location.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Testing a localization algorithm by kidnapping it measures its ability to </a:t>
            </a:r>
            <a:r>
              <a:rPr lang="en-US" u="sng" dirty="0" smtClean="0">
                <a:solidFill>
                  <a:srgbClr val="800000"/>
                </a:solidFill>
              </a:rPr>
              <a:t>recover from global failures</a:t>
            </a:r>
            <a:r>
              <a:rPr lang="en-US" dirty="0" smtClean="0">
                <a:solidFill>
                  <a:srgbClr val="800000"/>
                </a:solidFill>
              </a:rPr>
              <a:t>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1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verses dynamic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610600" cy="4648200"/>
          </a:xfrm>
        </p:spPr>
        <p:txBody>
          <a:bodyPr/>
          <a:lstStyle/>
          <a:p>
            <a:r>
              <a:rPr lang="en-US" u="sng" dirty="0" smtClean="0"/>
              <a:t>Static environments</a:t>
            </a:r>
            <a:r>
              <a:rPr lang="en-US" dirty="0" smtClean="0"/>
              <a:t>: here the only variable quantity is the robot’s pose. All other objects in the environment </a:t>
            </a:r>
            <a:r>
              <a:rPr lang="en-US" u="sng" dirty="0" smtClean="0"/>
              <a:t>remain the same</a:t>
            </a:r>
            <a:r>
              <a:rPr lang="en-US" dirty="0" smtClean="0"/>
              <a:t>.</a:t>
            </a:r>
          </a:p>
          <a:p>
            <a:r>
              <a:rPr lang="en-US" u="sng" dirty="0" smtClean="0">
                <a:solidFill>
                  <a:srgbClr val="800000"/>
                </a:solidFill>
              </a:rPr>
              <a:t>Dynamic environments</a:t>
            </a:r>
            <a:r>
              <a:rPr lang="en-US" dirty="0" smtClean="0">
                <a:solidFill>
                  <a:srgbClr val="800000"/>
                </a:solidFill>
              </a:rPr>
              <a:t>: here </a:t>
            </a:r>
            <a:r>
              <a:rPr lang="en-US" u="sng" dirty="0" smtClean="0">
                <a:solidFill>
                  <a:srgbClr val="800000"/>
                </a:solidFill>
              </a:rPr>
              <a:t>other quantities vary</a:t>
            </a:r>
            <a:r>
              <a:rPr lang="en-US" dirty="0" smtClean="0">
                <a:solidFill>
                  <a:srgbClr val="800000"/>
                </a:solidFill>
              </a:rPr>
              <a:t> in time. Examples include </a:t>
            </a:r>
            <a:r>
              <a:rPr lang="en-US" u="sng" dirty="0" smtClean="0">
                <a:solidFill>
                  <a:srgbClr val="800000"/>
                </a:solidFill>
              </a:rPr>
              <a:t>moving people</a:t>
            </a:r>
            <a:r>
              <a:rPr lang="en-US" dirty="0" smtClean="0">
                <a:solidFill>
                  <a:srgbClr val="800000"/>
                </a:solidFill>
              </a:rPr>
              <a:t>, movable </a:t>
            </a:r>
            <a:r>
              <a:rPr lang="en-US" u="sng" dirty="0" smtClean="0">
                <a:solidFill>
                  <a:srgbClr val="800000"/>
                </a:solidFill>
              </a:rPr>
              <a:t>furniture</a:t>
            </a:r>
            <a:r>
              <a:rPr lang="en-US" dirty="0" smtClean="0">
                <a:solidFill>
                  <a:srgbClr val="800000"/>
                </a:solidFill>
              </a:rPr>
              <a:t>. </a:t>
            </a:r>
          </a:p>
          <a:p>
            <a:r>
              <a:rPr lang="en-US" dirty="0" smtClean="0"/>
              <a:t>Localization is more difficult in dynamic environments.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Two approaches: (1) include </a:t>
            </a:r>
            <a:r>
              <a:rPr lang="en-US" u="sng" dirty="0" smtClean="0">
                <a:solidFill>
                  <a:srgbClr val="800000"/>
                </a:solidFill>
              </a:rPr>
              <a:t>dynamic objects</a:t>
            </a:r>
            <a:r>
              <a:rPr lang="en-US" dirty="0" smtClean="0">
                <a:solidFill>
                  <a:srgbClr val="800000"/>
                </a:solidFill>
              </a:rPr>
              <a:t> in state. (2) </a:t>
            </a:r>
            <a:r>
              <a:rPr lang="en-US" u="sng" dirty="0" smtClean="0">
                <a:solidFill>
                  <a:srgbClr val="800000"/>
                </a:solidFill>
              </a:rPr>
              <a:t>filter sensor data</a:t>
            </a:r>
            <a:r>
              <a:rPr lang="en-US" dirty="0" smtClean="0">
                <a:solidFill>
                  <a:srgbClr val="800000"/>
                </a:solidFill>
              </a:rPr>
              <a:t> to eliminate effect of un-modeled dynamics.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WEP 280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Markov and Gaussian Localization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9FF87144-A1C4-A743-BC37-8C2BB1B2E56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21529"/>
      </p:ext>
    </p:extLst>
  </p:cSld>
  <p:clrMapOvr>
    <a:masterClrMapping/>
  </p:clrMapOvr>
</p:sld>
</file>

<file path=ppt/theme/theme1.xml><?xml version="1.0" encoding="utf-8"?>
<a:theme xmlns:a="http://schemas.openxmlformats.org/drawingml/2006/main" name="2_Default Design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 Black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5811</TotalTime>
  <Words>2557</Words>
  <Application>Microsoft Macintosh PowerPoint</Application>
  <PresentationFormat>On-screen Show (4:3)</PresentationFormat>
  <Paragraphs>385</Paragraphs>
  <Slides>57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2_Default Design</vt:lpstr>
      <vt:lpstr>Default Design</vt:lpstr>
      <vt:lpstr>Equation</vt:lpstr>
      <vt:lpstr>Markov &amp; Gaussian Localization Chapter 7</vt:lpstr>
      <vt:lpstr>Autonomous mobile robots</vt:lpstr>
      <vt:lpstr>Mobile robot localization</vt:lpstr>
      <vt:lpstr>Mobile robot localization</vt:lpstr>
      <vt:lpstr>Examples of maps</vt:lpstr>
      <vt:lpstr>A taxonomy for localization</vt:lpstr>
      <vt:lpstr>Local verses global localization</vt:lpstr>
      <vt:lpstr>Local verses global localization</vt:lpstr>
      <vt:lpstr>Static verses dynamic environments</vt:lpstr>
      <vt:lpstr>Passive vs. active approaches</vt:lpstr>
      <vt:lpstr>Active vs. passive techniques</vt:lpstr>
      <vt:lpstr>Single robot vs. multi robots</vt:lpstr>
      <vt:lpstr>Markov Localization</vt:lpstr>
      <vt:lpstr>Markov localization</vt:lpstr>
      <vt:lpstr>How bel(x0) is set</vt:lpstr>
      <vt:lpstr>How to initialize for global localization</vt:lpstr>
      <vt:lpstr>Illustration of Markov localization</vt:lpstr>
      <vt:lpstr>Illustration of Markov localization</vt:lpstr>
      <vt:lpstr>Illustration of Markov localization</vt:lpstr>
      <vt:lpstr>Illustration of Markov localization</vt:lpstr>
      <vt:lpstr>Illustration of Markov localization</vt:lpstr>
      <vt:lpstr>EKF localization</vt:lpstr>
      <vt:lpstr>EKF localization</vt:lpstr>
      <vt:lpstr>EKF localization</vt:lpstr>
      <vt:lpstr>EKF localization</vt:lpstr>
      <vt:lpstr>EKF localization</vt:lpstr>
      <vt:lpstr>EKF localization</vt:lpstr>
      <vt:lpstr>EKF localization (known correspondence)</vt:lpstr>
      <vt:lpstr>Mathematical derivation</vt:lpstr>
      <vt:lpstr>Mathematical derivation</vt:lpstr>
      <vt:lpstr>Mathematical derivation</vt:lpstr>
      <vt:lpstr>Mathematical derivation</vt:lpstr>
      <vt:lpstr>Noise in control space</vt:lpstr>
      <vt:lpstr>Calculating Vt</vt:lpstr>
      <vt:lpstr>EKF localization (known correspondence)</vt:lpstr>
      <vt:lpstr>EKF localization algorithm</vt:lpstr>
      <vt:lpstr>Linearized measurement model</vt:lpstr>
      <vt:lpstr>Linearized measurement model</vt:lpstr>
      <vt:lpstr>Linearized measurement model</vt:lpstr>
      <vt:lpstr>Linearized measurement model</vt:lpstr>
      <vt:lpstr>Independence assumption</vt:lpstr>
      <vt:lpstr>Physical implementation</vt:lpstr>
      <vt:lpstr>Prediction step</vt:lpstr>
      <vt:lpstr>Measurement prediction</vt:lpstr>
      <vt:lpstr>Correction step</vt:lpstr>
      <vt:lpstr>EKF-based localization</vt:lpstr>
      <vt:lpstr>EKF localization with unknown correspondences</vt:lpstr>
      <vt:lpstr>How to deal with false correspondences</vt:lpstr>
      <vt:lpstr>EKF localization (unknown correspondence)</vt:lpstr>
      <vt:lpstr>EKF localization (unknown correspondence)</vt:lpstr>
      <vt:lpstr>Multi-hypothesis tracking</vt:lpstr>
      <vt:lpstr>MHT data association</vt:lpstr>
      <vt:lpstr>MHT </vt:lpstr>
      <vt:lpstr>Limitations</vt:lpstr>
      <vt:lpstr>Limitations</vt:lpstr>
      <vt:lpstr>Important points</vt:lpstr>
      <vt:lpstr>Important points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1 Cameras &amp; Radiometry</dc:title>
  <cp:lastModifiedBy>Microsoft Office User</cp:lastModifiedBy>
  <cp:revision>294</cp:revision>
  <cp:lastPrinted>2012-11-18T09:31:16Z</cp:lastPrinted>
  <dcterms:created xsi:type="dcterms:W3CDTF">2008-02-25T19:40:28Z</dcterms:created>
  <dcterms:modified xsi:type="dcterms:W3CDTF">2014-01-12T08:00:50Z</dcterms:modified>
</cp:coreProperties>
</file>